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6" r:id="rId18"/>
    <p:sldId id="263" r:id="rId19"/>
    <p:sldId id="287" r:id="rId20"/>
    <p:sldId id="289" r:id="rId21"/>
    <p:sldId id="290" r:id="rId22"/>
    <p:sldId id="291" r:id="rId23"/>
    <p:sldId id="292" r:id="rId24"/>
    <p:sldId id="293" r:id="rId25"/>
    <p:sldId id="283" r:id="rId26"/>
    <p:sldId id="280" r:id="rId27"/>
    <p:sldId id="298" r:id="rId28"/>
    <p:sldId id="299" r:id="rId29"/>
    <p:sldId id="300" r:id="rId30"/>
    <p:sldId id="315" r:id="rId31"/>
    <p:sldId id="316" r:id="rId32"/>
    <p:sldId id="317" r:id="rId33"/>
    <p:sldId id="282" r:id="rId34"/>
    <p:sldId id="301" r:id="rId35"/>
    <p:sldId id="304" r:id="rId36"/>
    <p:sldId id="318" r:id="rId37"/>
    <p:sldId id="303" r:id="rId38"/>
    <p:sldId id="302" r:id="rId39"/>
    <p:sldId id="327" r:id="rId40"/>
    <p:sldId id="320" r:id="rId41"/>
    <p:sldId id="321" r:id="rId42"/>
    <p:sldId id="322" r:id="rId43"/>
    <p:sldId id="323" r:id="rId44"/>
    <p:sldId id="281" r:id="rId45"/>
    <p:sldId id="295" r:id="rId46"/>
    <p:sldId id="296" r:id="rId47"/>
    <p:sldId id="297" r:id="rId48"/>
    <p:sldId id="306" r:id="rId49"/>
    <p:sldId id="307" r:id="rId50"/>
    <p:sldId id="308" r:id="rId51"/>
    <p:sldId id="309" r:id="rId52"/>
    <p:sldId id="314" r:id="rId53"/>
    <p:sldId id="310" r:id="rId54"/>
    <p:sldId id="311" r:id="rId55"/>
    <p:sldId id="312" r:id="rId56"/>
    <p:sldId id="313" r:id="rId57"/>
    <p:sldId id="326" r:id="rId58"/>
    <p:sldId id="324" r:id="rId59"/>
    <p:sldId id="325" r:id="rId60"/>
    <p:sldId id="265" r:id="rId61"/>
    <p:sldId id="266" r:id="rId62"/>
    <p:sldId id="271" r:id="rId63"/>
    <p:sldId id="272" r:id="rId64"/>
    <p:sldId id="285" r:id="rId65"/>
    <p:sldId id="273" r:id="rId66"/>
    <p:sldId id="274" r:id="rId67"/>
    <p:sldId id="28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B320781-2152-4842-8B32-0F96F097CF8C}">
          <p14:sldIdLst>
            <p14:sldId id="256"/>
            <p14:sldId id="257"/>
          </p14:sldIdLst>
        </p14:section>
        <p14:section name="Introduction" id="{4B81E2AA-CB4B-4E36-92D3-B7A6F84FD1B3}">
          <p14:sldIdLst>
            <p14:sldId id="258"/>
            <p14:sldId id="319"/>
            <p14:sldId id="260"/>
          </p14:sldIdLst>
        </p14:section>
        <p14:section name="Related Works" id="{C9AD17E0-ABDC-456B-BF59-69FBFD802B51}">
          <p14:sldIdLst>
            <p14:sldId id="261"/>
            <p14:sldId id="262"/>
            <p14:sldId id="267"/>
            <p14:sldId id="268"/>
            <p14:sldId id="269"/>
            <p14:sldId id="270"/>
            <p14:sldId id="275"/>
            <p14:sldId id="276"/>
            <p14:sldId id="277"/>
            <p14:sldId id="278"/>
            <p14:sldId id="279"/>
            <p14:sldId id="286"/>
          </p14:sldIdLst>
        </p14:section>
        <p14:section name="Proposed Methodologies" id="{F188D66A-99A5-476B-B421-A959A78349FF}">
          <p14:sldIdLst>
            <p14:sldId id="263"/>
            <p14:sldId id="287"/>
            <p14:sldId id="289"/>
            <p14:sldId id="290"/>
            <p14:sldId id="291"/>
            <p14:sldId id="292"/>
            <p14:sldId id="293"/>
            <p14:sldId id="283"/>
            <p14:sldId id="280"/>
            <p14:sldId id="298"/>
            <p14:sldId id="299"/>
            <p14:sldId id="300"/>
            <p14:sldId id="315"/>
            <p14:sldId id="316"/>
            <p14:sldId id="317"/>
            <p14:sldId id="282"/>
            <p14:sldId id="301"/>
            <p14:sldId id="304"/>
            <p14:sldId id="318"/>
            <p14:sldId id="303"/>
            <p14:sldId id="302"/>
            <p14:sldId id="327"/>
            <p14:sldId id="320"/>
            <p14:sldId id="321"/>
            <p14:sldId id="322"/>
            <p14:sldId id="323"/>
            <p14:sldId id="281"/>
            <p14:sldId id="295"/>
            <p14:sldId id="296"/>
            <p14:sldId id="297"/>
            <p14:sldId id="306"/>
            <p14:sldId id="307"/>
            <p14:sldId id="308"/>
            <p14:sldId id="309"/>
            <p14:sldId id="314"/>
            <p14:sldId id="310"/>
            <p14:sldId id="311"/>
            <p14:sldId id="312"/>
            <p14:sldId id="313"/>
            <p14:sldId id="326"/>
            <p14:sldId id="324"/>
            <p14:sldId id="325"/>
          </p14:sldIdLst>
        </p14:section>
        <p14:section name="Experimental Results" id="{AB3E2871-2C22-4C30-9566-B7CACBC32D13}">
          <p14:sldIdLst>
            <p14:sldId id="265"/>
            <p14:sldId id="266"/>
          </p14:sldIdLst>
        </p14:section>
        <p14:section name="Conclusions and Contributions" id="{5E645DE7-6F1C-4AE3-BDA8-19BA3D3589AD}">
          <p14:sldIdLst>
            <p14:sldId id="271"/>
            <p14:sldId id="272"/>
            <p14:sldId id="285"/>
          </p14:sldIdLst>
        </p14:section>
        <p14:section name="Future Work" id="{70B0F162-5F78-4161-847F-CB3F015FC4D7}">
          <p14:sldIdLst>
            <p14:sldId id="273"/>
            <p14:sldId id="274"/>
          </p14:sldIdLst>
        </p14:section>
        <p14:section name="Ending" id="{C05559F8-E517-48EA-829D-A76E8DD2FBE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3366FF"/>
    <a:srgbClr val="0066FF"/>
    <a:srgbClr val="008000"/>
    <a:srgbClr val="FF9900"/>
    <a:srgbClr val="006600"/>
    <a:srgbClr val="FF0000"/>
    <a:srgbClr val="098D35"/>
    <a:srgbClr val="005BAC"/>
    <a:srgbClr val="0A9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54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6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Neglected</c:v>
                </c:pt>
                <c:pt idx="1">
                  <c:v>Block</c:v>
                </c:pt>
                <c:pt idx="2">
                  <c:v>Intercept</c:v>
                </c:pt>
                <c:pt idx="3">
                  <c:v>Patrol</c:v>
                </c:pt>
                <c:pt idx="4">
                  <c:v>Guard</c:v>
                </c:pt>
                <c:pt idx="5">
                  <c:v>Dominated</c:v>
                </c:pt>
                <c:pt idx="6">
                  <c:v>Support</c:v>
                </c:pt>
                <c:pt idx="7">
                  <c:v>Cover</c:v>
                </c:pt>
                <c:pt idx="8">
                  <c:v>Trap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0.45</c:v>
                </c:pt>
                <c:pt idx="1">
                  <c:v>0.75</c:v>
                </c:pt>
                <c:pt idx="2">
                  <c:v>0.35</c:v>
                </c:pt>
                <c:pt idx="3">
                  <c:v>0.25</c:v>
                </c:pt>
                <c:pt idx="4">
                  <c:v>0.9</c:v>
                </c:pt>
                <c:pt idx="5">
                  <c:v>0.2</c:v>
                </c:pt>
                <c:pt idx="6">
                  <c:v>0.7</c:v>
                </c:pt>
                <c:pt idx="7">
                  <c:v>0.35</c:v>
                </c:pt>
                <c:pt idx="8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F-435B-AC40-8E47A2B48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263376"/>
        <c:axId val="918260464"/>
      </c:radarChart>
      <c:catAx>
        <c:axId val="91826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8260464"/>
        <c:crosses val="autoZero"/>
        <c:auto val="1"/>
        <c:lblAlgn val="ctr"/>
        <c:lblOffset val="100"/>
        <c:noMultiLvlLbl val="0"/>
      </c:catAx>
      <c:valAx>
        <c:axId val="91826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826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7A8A-8676-4530-997D-550B130BCA69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2541-E33B-4096-BB2C-754689CB73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956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028C1-AC7E-418A-AB81-9DA3251B2557}" type="datetimeFigureOut">
              <a:rPr lang="zh-TW" altLang="en-US" smtClean="0"/>
              <a:t>2017/6/20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3ACA-B05D-4C77-88FB-37470A6C0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6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2503731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直線接點 7"/>
          <p:cNvCxnSpPr/>
          <p:nvPr userDrawn="1"/>
        </p:nvCxnSpPr>
        <p:spPr>
          <a:xfrm flipV="1">
            <a:off x="765110" y="3177397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203158"/>
            <a:ext cx="5060497" cy="496503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203159"/>
            <a:ext cx="5064665" cy="4965032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68706"/>
            <a:ext cx="10353762" cy="8181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409699"/>
            <a:ext cx="10353762" cy="4533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40474"/>
            <a:ext cx="12192000" cy="517525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9791097" y="6340473"/>
            <a:ext cx="2400903" cy="51752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508" y="6340474"/>
            <a:ext cx="2403492" cy="51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3903" y="641667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035" y="6416671"/>
            <a:ext cx="4959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90677" y="6416671"/>
            <a:ext cx="3106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" y="6383310"/>
            <a:ext cx="523627" cy="42654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microsoft.com/office/2007/relationships/hdphoto" Target="../media/hdphoto8.wdp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microsoft.com/office/2007/relationships/hdphoto" Target="../media/hdphoto6.wdp"/><Relationship Id="rId4" Type="http://schemas.microsoft.com/office/2007/relationships/hdphoto" Target="../media/hdphoto8.wdp"/><Relationship Id="rId9" Type="http://schemas.openxmlformats.org/officeDocument/2006/relationships/image" Target="../media/image35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15.wdp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" Type="http://schemas.microsoft.com/office/2007/relationships/hdphoto" Target="../media/hdphoto10.wdp"/><Relationship Id="rId21" Type="http://schemas.microsoft.com/office/2007/relationships/hdphoto" Target="../media/hdphoto19.wdp"/><Relationship Id="rId7" Type="http://schemas.microsoft.com/office/2007/relationships/hdphoto" Target="../media/hdphoto12.wdp"/><Relationship Id="rId12" Type="http://schemas.openxmlformats.org/officeDocument/2006/relationships/image" Target="../media/image54.png"/><Relationship Id="rId17" Type="http://schemas.microsoft.com/office/2007/relationships/hdphoto" Target="../media/hdphoto17.wdp"/><Relationship Id="rId25" Type="http://schemas.microsoft.com/office/2007/relationships/hdphoto" Target="../media/hdphoto21.wdp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14.wdp"/><Relationship Id="rId24" Type="http://schemas.openxmlformats.org/officeDocument/2006/relationships/image" Target="../media/image60.png"/><Relationship Id="rId5" Type="http://schemas.microsoft.com/office/2007/relationships/hdphoto" Target="../media/hdphoto11.wdp"/><Relationship Id="rId15" Type="http://schemas.microsoft.com/office/2007/relationships/hdphoto" Target="../media/hdphoto16.wdp"/><Relationship Id="rId23" Type="http://schemas.microsoft.com/office/2007/relationships/hdphoto" Target="../media/hdphoto20.wdp"/><Relationship Id="rId10" Type="http://schemas.openxmlformats.org/officeDocument/2006/relationships/image" Target="../media/image53.png"/><Relationship Id="rId19" Type="http://schemas.microsoft.com/office/2007/relationships/hdphoto" Target="../media/hdphoto18.wdp"/><Relationship Id="rId4" Type="http://schemas.openxmlformats.org/officeDocument/2006/relationships/image" Target="../media/image50.png"/><Relationship Id="rId9" Type="http://schemas.microsoft.com/office/2007/relationships/hdphoto" Target="../media/hdphoto13.wdp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microsoft.com/office/2007/relationships/hdphoto" Target="../media/hdphoto22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371600"/>
            <a:ext cx="9440034" cy="1912410"/>
          </a:xfrm>
        </p:spPr>
        <p:txBody>
          <a:bodyPr anchor="t">
            <a:noAutofit/>
          </a:bodyPr>
          <a:lstStyle/>
          <a:p>
            <a:r>
              <a:rPr lang="zh-TW" altLang="en-US" sz="2800" dirty="0" smtClean="0"/>
              <a:t>以遊玩特徵為導向的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程序化內容生成方法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400" dirty="0" smtClean="0"/>
              <a:t>Game </a:t>
            </a:r>
            <a:r>
              <a:rPr lang="en-US" altLang="zh-TW" sz="2400" dirty="0"/>
              <a:t>Design Goal Oriented Approach for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Procedural </a:t>
            </a:r>
            <a:r>
              <a:rPr lang="en-US" altLang="zh-TW" sz="2400" dirty="0"/>
              <a:t>Content </a:t>
            </a:r>
            <a:r>
              <a:rPr lang="en-US" altLang="zh-TW" sz="2400" dirty="0" smtClean="0"/>
              <a:t>Generation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440536"/>
            <a:ext cx="9440034" cy="1169564"/>
          </a:xfrm>
        </p:spPr>
        <p:txBody>
          <a:bodyPr anchor="b"/>
          <a:lstStyle/>
          <a:p>
            <a:r>
              <a:rPr lang="nl-NL" altLang="zh-TW" sz="2400" b="1" dirty="0" smtClean="0">
                <a:solidFill>
                  <a:schemeClr val="tx2"/>
                </a:solidFill>
              </a:rPr>
              <a:t>Ze-Hao Wang</a:t>
            </a:r>
            <a:endParaRPr lang="nl-NL" altLang="zh-TW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Master Thesis Oral Defense</a:t>
            </a:r>
            <a:endParaRPr lang="nl-NL" altLang="zh-TW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July </a:t>
            </a:r>
            <a:r>
              <a:rPr lang="nl-NL" altLang="zh-TW" sz="1600" dirty="0">
                <a:solidFill>
                  <a:schemeClr val="tx2">
                    <a:lumMod val="75000"/>
                  </a:schemeClr>
                </a:solidFill>
              </a:rPr>
              <a:t>27, </a:t>
            </a:r>
            <a:r>
              <a:rPr lang="nl-NL" altLang="zh-TW" sz="1600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nl-NL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Ze-Hao Wang @ NTUST </a:t>
            </a:r>
            <a:r>
              <a:rPr lang="en-US" dirty="0" smtClean="0"/>
              <a:t>CSIE GAME </a:t>
            </a:r>
            <a:r>
              <a:rPr lang="en-US" dirty="0"/>
              <a:t>Lab - Master Thesis Oral </a:t>
            </a:r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45821" y="4896165"/>
            <a:ext cx="10489778" cy="9483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5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zh-TW" sz="1800" dirty="0" smtClean="0">
                <a:solidFill>
                  <a:schemeClr val="tx2"/>
                </a:solidFill>
              </a:rPr>
              <a:t>Prof. Wen-Kai Tai</a:t>
            </a:r>
          </a:p>
          <a:p>
            <a:r>
              <a:rPr lang="nl-NL" altLang="zh-TW" sz="1400" dirty="0" smtClean="0">
                <a:solidFill>
                  <a:schemeClr val="tx2"/>
                </a:solidFill>
              </a:rPr>
              <a:t>Committee Chairperson</a:t>
            </a:r>
            <a:endParaRPr lang="nl-NL" altLang="zh-TW" sz="1800" dirty="0" smtClean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A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</a:t>
            </a:r>
            <a:r>
              <a:rPr lang="en-US" altLang="zh-TW" sz="1400" dirty="0" smtClean="0">
                <a:solidFill>
                  <a:schemeClr val="tx2"/>
                </a:solidFill>
              </a:rPr>
              <a:t>Member</a:t>
            </a:r>
            <a:endParaRPr lang="nl-NL" altLang="zh-TW" sz="1400" dirty="0">
              <a:solidFill>
                <a:schemeClr val="tx2"/>
              </a:solidFill>
            </a:endParaRP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B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C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  <a:p>
            <a:r>
              <a:rPr lang="nl-NL" altLang="zh-TW" sz="1800" dirty="0">
                <a:solidFill>
                  <a:schemeClr val="tx2"/>
                </a:solidFill>
              </a:rPr>
              <a:t>Prof. </a:t>
            </a:r>
            <a:r>
              <a:rPr lang="en-US" altLang="zh-TW" sz="1800" dirty="0" smtClean="0">
                <a:solidFill>
                  <a:schemeClr val="tx2"/>
                </a:solidFill>
              </a:rPr>
              <a:t>D</a:t>
            </a:r>
            <a:endParaRPr lang="nl-NL" altLang="zh-TW" sz="1800" dirty="0">
              <a:solidFill>
                <a:schemeClr val="tx2"/>
              </a:solidFill>
            </a:endParaRPr>
          </a:p>
          <a:p>
            <a:r>
              <a:rPr lang="nl-NL" altLang="zh-TW" sz="1400" dirty="0">
                <a:solidFill>
                  <a:schemeClr val="tx2"/>
                </a:solidFill>
              </a:rPr>
              <a:t>Committee Member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370693" y="514033"/>
            <a:ext cx="9440034" cy="701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TW" sz="1600" b="1" dirty="0">
                <a:solidFill>
                  <a:schemeClr val="tx2"/>
                </a:solidFill>
              </a:rPr>
              <a:t>National Taiwan University of Science and </a:t>
            </a:r>
            <a:r>
              <a:rPr lang="en-US" altLang="zh-TW" sz="1600" b="1" dirty="0" smtClean="0">
                <a:solidFill>
                  <a:schemeClr val="tx2"/>
                </a:solidFill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altLang="zh-TW" sz="1400" dirty="0">
                <a:solidFill>
                  <a:schemeClr val="tx2"/>
                </a:solidFill>
              </a:rPr>
              <a:t>Department </a:t>
            </a:r>
            <a:r>
              <a:rPr lang="en-US" altLang="zh-TW" sz="1400" dirty="0" smtClean="0">
                <a:solidFill>
                  <a:schemeClr val="tx2"/>
                </a:solidFill>
              </a:rPr>
              <a:t>of </a:t>
            </a:r>
            <a:r>
              <a:rPr lang="en-US" altLang="zh-TW" sz="1400" dirty="0">
                <a:solidFill>
                  <a:schemeClr val="tx2"/>
                </a:solidFill>
              </a:rPr>
              <a:t>Computer Science and Information Engineering</a:t>
            </a:r>
            <a:endParaRPr lang="nl-NL" altLang="zh-TW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Grammars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089911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Mission / Space framework </a:t>
            </a:r>
            <a:r>
              <a:rPr lang="en-US" altLang="zh-TW" dirty="0" smtClean="0"/>
              <a:t>&gt; </a:t>
            </a:r>
            <a:br>
              <a:rPr lang="en-US" altLang="zh-TW" dirty="0" smtClean="0"/>
            </a:br>
            <a:r>
              <a:rPr lang="en-US" altLang="zh-TW" dirty="0" smtClean="0"/>
              <a:t>Space Grammars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0" name="群組 179"/>
          <p:cNvGrpSpPr/>
          <p:nvPr/>
        </p:nvGrpSpPr>
        <p:grpSpPr>
          <a:xfrm>
            <a:off x="6325696" y="1409700"/>
            <a:ext cx="4662771" cy="2858422"/>
            <a:chOff x="1604866" y="1276563"/>
            <a:chExt cx="5730592" cy="3513029"/>
          </a:xfrm>
        </p:grpSpPr>
        <p:sp>
          <p:nvSpPr>
            <p:cNvPr id="181" name="圓角矩形 180"/>
            <p:cNvSpPr/>
            <p:nvPr/>
          </p:nvSpPr>
          <p:spPr>
            <a:xfrm>
              <a:off x="1604866" y="1276563"/>
              <a:ext cx="5730592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82" name="群組 181"/>
            <p:cNvGrpSpPr/>
            <p:nvPr/>
          </p:nvGrpSpPr>
          <p:grpSpPr>
            <a:xfrm>
              <a:off x="1979381" y="1626662"/>
              <a:ext cx="4987093" cy="2880820"/>
              <a:chOff x="1979381" y="1626662"/>
              <a:chExt cx="4987093" cy="2880820"/>
            </a:xfrm>
          </p:grpSpPr>
          <p:sp>
            <p:nvSpPr>
              <p:cNvPr id="183" name="橢圓 182"/>
              <p:cNvSpPr/>
              <p:nvPr/>
            </p:nvSpPr>
            <p:spPr>
              <a:xfrm rot="18294825">
                <a:off x="2992275" y="3079536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4" name="橢圓 183"/>
              <p:cNvSpPr/>
              <p:nvPr/>
            </p:nvSpPr>
            <p:spPr>
              <a:xfrm rot="20482836">
                <a:off x="3995980" y="2691367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5" name="橢圓 184"/>
              <p:cNvSpPr/>
              <p:nvPr/>
            </p:nvSpPr>
            <p:spPr>
              <a:xfrm>
                <a:off x="4736861" y="2126972"/>
                <a:ext cx="599027" cy="599027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6" name="橢圓 185"/>
              <p:cNvSpPr/>
              <p:nvPr/>
            </p:nvSpPr>
            <p:spPr>
              <a:xfrm rot="549372">
                <a:off x="3995980" y="36433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87" name="橢圓 186"/>
              <p:cNvSpPr/>
              <p:nvPr/>
            </p:nvSpPr>
            <p:spPr>
              <a:xfrm rot="801541">
                <a:off x="4877003" y="3752124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88" name="群組 187"/>
              <p:cNvGrpSpPr/>
              <p:nvPr/>
            </p:nvGrpSpPr>
            <p:grpSpPr>
              <a:xfrm>
                <a:off x="5503860" y="3464292"/>
                <a:ext cx="229033" cy="229033"/>
                <a:chOff x="702703" y="2598299"/>
                <a:chExt cx="388620" cy="388620"/>
              </a:xfrm>
            </p:grpSpPr>
            <p:sp>
              <p:nvSpPr>
                <p:cNvPr id="234" name="橢圓 233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5" name="群組 234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7" name="橢圓 236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89" name="橢圓 188"/>
              <p:cNvSpPr/>
              <p:nvPr/>
            </p:nvSpPr>
            <p:spPr>
              <a:xfrm>
                <a:off x="5887142" y="2984837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0" name="橢圓 189"/>
              <p:cNvSpPr/>
              <p:nvPr/>
            </p:nvSpPr>
            <p:spPr>
              <a:xfrm>
                <a:off x="5769974" y="22597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 rot="20532446">
                <a:off x="6514714" y="2051004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grpSp>
            <p:nvGrpSpPr>
              <p:cNvPr id="192" name="群組 191"/>
              <p:cNvGrpSpPr/>
              <p:nvPr/>
            </p:nvGrpSpPr>
            <p:grpSpPr>
              <a:xfrm>
                <a:off x="3230884" y="2570709"/>
                <a:ext cx="229033" cy="229033"/>
                <a:chOff x="702703" y="2598299"/>
                <a:chExt cx="388620" cy="388620"/>
              </a:xfrm>
            </p:grpSpPr>
            <p:sp>
              <p:nvSpPr>
                <p:cNvPr id="230" name="橢圓 229"/>
                <p:cNvSpPr/>
                <p:nvPr/>
              </p:nvSpPr>
              <p:spPr>
                <a:xfrm>
                  <a:off x="702703" y="2598299"/>
                  <a:ext cx="388620" cy="388620"/>
                </a:xfrm>
                <a:prstGeom prst="ellipse">
                  <a:avLst/>
                </a:prstGeom>
                <a:solidFill>
                  <a:srgbClr val="212121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grpSp>
              <p:nvGrpSpPr>
                <p:cNvPr id="231" name="群組 230"/>
                <p:cNvGrpSpPr/>
                <p:nvPr/>
              </p:nvGrpSpPr>
              <p:grpSpPr>
                <a:xfrm>
                  <a:off x="771525" y="2667164"/>
                  <a:ext cx="259557" cy="230983"/>
                  <a:chOff x="771525" y="2667164"/>
                  <a:chExt cx="259557" cy="230983"/>
                </a:xfrm>
              </p:grpSpPr>
              <p:sp>
                <p:nvSpPr>
                  <p:cNvPr id="232" name="矩形 231"/>
                  <p:cNvSpPr/>
                  <p:nvPr/>
                </p:nvSpPr>
                <p:spPr>
                  <a:xfrm>
                    <a:off x="771525" y="2738603"/>
                    <a:ext cx="259557" cy="159544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3" name="橢圓 232"/>
                  <p:cNvSpPr/>
                  <p:nvPr/>
                </p:nvSpPr>
                <p:spPr>
                  <a:xfrm>
                    <a:off x="823937" y="2667164"/>
                    <a:ext cx="142879" cy="14287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193" name="橢圓 192"/>
              <p:cNvSpPr/>
              <p:nvPr/>
            </p:nvSpPr>
            <p:spPr>
              <a:xfrm rot="563002">
                <a:off x="3276031" y="198323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 rot="876651">
                <a:off x="3954687" y="162666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353021" y="4055722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 rot="1701064">
                <a:off x="2610849" y="3868435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7" name="橢圓 196"/>
              <p:cNvSpPr/>
              <p:nvPr/>
            </p:nvSpPr>
            <p:spPr>
              <a:xfrm rot="1502326">
                <a:off x="2207324" y="2978158"/>
                <a:ext cx="451760" cy="451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8" name="橢圓 197"/>
              <p:cNvSpPr/>
              <p:nvPr/>
            </p:nvSpPr>
            <p:spPr>
              <a:xfrm rot="1302845">
                <a:off x="1979381" y="3635785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199" name="橢圓 198"/>
              <p:cNvSpPr/>
              <p:nvPr/>
            </p:nvSpPr>
            <p:spPr>
              <a:xfrm>
                <a:off x="3403448" y="1996205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00" name="橢圓 199"/>
              <p:cNvSpPr/>
              <p:nvPr/>
            </p:nvSpPr>
            <p:spPr>
              <a:xfrm>
                <a:off x="4112703" y="163963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1" name="直線單箭頭接點 200"/>
              <p:cNvCxnSpPr>
                <a:stCxn id="200" idx="5"/>
                <a:endCxn id="234" idx="1"/>
              </p:cNvCxnSpPr>
              <p:nvPr/>
            </p:nvCxnSpPr>
            <p:spPr>
              <a:xfrm>
                <a:off x="4228553" y="1755482"/>
                <a:ext cx="1308848" cy="17423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2" name="直線單箭頭接點 201"/>
              <p:cNvCxnSpPr>
                <a:stCxn id="203" idx="6"/>
                <a:endCxn id="234" idx="2"/>
              </p:cNvCxnSpPr>
              <p:nvPr/>
            </p:nvCxnSpPr>
            <p:spPr>
              <a:xfrm>
                <a:off x="2503728" y="3058992"/>
                <a:ext cx="3000132" cy="5198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03" name="橢圓 202"/>
              <p:cNvSpPr/>
              <p:nvPr/>
            </p:nvSpPr>
            <p:spPr>
              <a:xfrm>
                <a:off x="2368001" y="2991128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k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04" name="直線單箭頭接點 203"/>
              <p:cNvCxnSpPr>
                <a:stCxn id="194" idx="3"/>
                <a:endCxn id="193" idx="7"/>
              </p:cNvCxnSpPr>
              <p:nvPr/>
            </p:nvCxnSpPr>
            <p:spPr>
              <a:xfrm flipH="1">
                <a:off x="3628302" y="1966808"/>
                <a:ext cx="357419" cy="9757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5" name="直線單箭頭接點 204"/>
              <p:cNvCxnSpPr>
                <a:stCxn id="185" idx="1"/>
                <a:endCxn id="194" idx="6"/>
              </p:cNvCxnSpPr>
              <p:nvPr/>
            </p:nvCxnSpPr>
            <p:spPr>
              <a:xfrm flipH="1" flipV="1">
                <a:off x="4399142" y="1909521"/>
                <a:ext cx="425444" cy="3051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直線單箭頭接點 205"/>
              <p:cNvCxnSpPr>
                <a:stCxn id="184" idx="6"/>
                <a:endCxn id="185" idx="3"/>
              </p:cNvCxnSpPr>
              <p:nvPr/>
            </p:nvCxnSpPr>
            <p:spPr>
              <a:xfrm flipV="1">
                <a:off x="4435918" y="2638274"/>
                <a:ext cx="388668" cy="2068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7" name="直線單箭頭接點 206"/>
              <p:cNvCxnSpPr>
                <a:stCxn id="183" idx="6"/>
                <a:endCxn id="184" idx="2"/>
              </p:cNvCxnSpPr>
              <p:nvPr/>
            </p:nvCxnSpPr>
            <p:spPr>
              <a:xfrm flipV="1">
                <a:off x="3463213" y="2989366"/>
                <a:ext cx="544589" cy="1440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直線單箭頭接點 207"/>
              <p:cNvCxnSpPr>
                <a:stCxn id="183" idx="4"/>
                <a:endCxn id="186" idx="2"/>
              </p:cNvCxnSpPr>
              <p:nvPr/>
            </p:nvCxnSpPr>
            <p:spPr>
              <a:xfrm>
                <a:off x="3537394" y="3550473"/>
                <a:ext cx="461062" cy="2562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9" name="直線單箭頭接點 208"/>
              <p:cNvCxnSpPr>
                <a:stCxn id="186" idx="6"/>
                <a:endCxn id="187" idx="2"/>
              </p:cNvCxnSpPr>
              <p:nvPr/>
            </p:nvCxnSpPr>
            <p:spPr>
              <a:xfrm>
                <a:off x="4382124" y="3868567"/>
                <a:ext cx="500137" cy="3297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直線單箭頭接點 209"/>
              <p:cNvCxnSpPr>
                <a:stCxn id="187" idx="7"/>
                <a:endCxn id="234" idx="3"/>
              </p:cNvCxnSpPr>
              <p:nvPr/>
            </p:nvCxnSpPr>
            <p:spPr>
              <a:xfrm flipV="1">
                <a:off x="5236739" y="3659784"/>
                <a:ext cx="300662" cy="18471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直線單箭頭接點 210"/>
              <p:cNvCxnSpPr>
                <a:stCxn id="234" idx="7"/>
                <a:endCxn id="189" idx="3"/>
              </p:cNvCxnSpPr>
              <p:nvPr/>
            </p:nvCxnSpPr>
            <p:spPr>
              <a:xfrm flipV="1">
                <a:off x="5699352" y="3316545"/>
                <a:ext cx="244702" cy="181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直線單箭頭接點 211"/>
              <p:cNvCxnSpPr>
                <a:stCxn id="189" idx="0"/>
                <a:endCxn id="190" idx="4"/>
              </p:cNvCxnSpPr>
              <p:nvPr/>
            </p:nvCxnSpPr>
            <p:spPr>
              <a:xfrm flipH="1" flipV="1">
                <a:off x="5995854" y="2711518"/>
                <a:ext cx="85598" cy="27331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直線單箭頭接點 212"/>
              <p:cNvCxnSpPr>
                <a:stCxn id="190" idx="6"/>
                <a:endCxn id="191" idx="2"/>
              </p:cNvCxnSpPr>
              <p:nvPr/>
            </p:nvCxnSpPr>
            <p:spPr>
              <a:xfrm flipV="1">
                <a:off x="6221734" y="2345907"/>
                <a:ext cx="303784" cy="13973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直線單箭頭接點 213"/>
              <p:cNvCxnSpPr>
                <a:stCxn id="183" idx="2"/>
                <a:endCxn id="196" idx="0"/>
              </p:cNvCxnSpPr>
              <p:nvPr/>
            </p:nvCxnSpPr>
            <p:spPr>
              <a:xfrm flipH="1">
                <a:off x="2943993" y="3624655"/>
                <a:ext cx="176372" cy="27087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直線單箭頭接點 214"/>
              <p:cNvCxnSpPr>
                <a:stCxn id="195" idx="0"/>
                <a:endCxn id="183" idx="3"/>
              </p:cNvCxnSpPr>
              <p:nvPr/>
            </p:nvCxnSpPr>
            <p:spPr>
              <a:xfrm flipH="1" flipV="1">
                <a:off x="3344243" y="3673935"/>
                <a:ext cx="234658" cy="3817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直線單箭頭接點 215"/>
              <p:cNvCxnSpPr>
                <a:stCxn id="196" idx="2"/>
                <a:endCxn id="198" idx="6"/>
              </p:cNvCxnSpPr>
              <p:nvPr/>
            </p:nvCxnSpPr>
            <p:spPr>
              <a:xfrm flipH="1" flipV="1">
                <a:off x="2354213" y="3901985"/>
                <a:ext cx="283729" cy="850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直線單箭頭接點 216"/>
              <p:cNvCxnSpPr>
                <a:stCxn id="198" idx="0"/>
                <a:endCxn id="197" idx="4"/>
              </p:cNvCxnSpPr>
              <p:nvPr/>
            </p:nvCxnSpPr>
            <p:spPr>
              <a:xfrm flipV="1">
                <a:off x="2245581" y="3408690"/>
                <a:ext cx="92023" cy="2408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直線單箭頭接點 217"/>
              <p:cNvCxnSpPr>
                <a:stCxn id="193" idx="4"/>
                <a:endCxn id="230" idx="0"/>
              </p:cNvCxnSpPr>
              <p:nvPr/>
            </p:nvCxnSpPr>
            <p:spPr>
              <a:xfrm flipH="1">
                <a:off x="3345401" y="2369255"/>
                <a:ext cx="93260" cy="2014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直線單箭頭接點 218"/>
              <p:cNvCxnSpPr>
                <a:stCxn id="230" idx="4"/>
                <a:endCxn id="183" idx="7"/>
              </p:cNvCxnSpPr>
              <p:nvPr/>
            </p:nvCxnSpPr>
            <p:spPr>
              <a:xfrm flipH="1">
                <a:off x="3239334" y="2799742"/>
                <a:ext cx="106067" cy="28442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0" name="橢圓 219"/>
              <p:cNvSpPr/>
              <p:nvPr/>
            </p:nvSpPr>
            <p:spPr>
              <a:xfrm>
                <a:off x="6672730" y="2062109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g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1" name="橢圓 220"/>
              <p:cNvSpPr/>
              <p:nvPr/>
            </p:nvSpPr>
            <p:spPr>
              <a:xfrm>
                <a:off x="5927990" y="2280897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t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22" name="橢圓 221"/>
              <p:cNvSpPr/>
              <p:nvPr/>
            </p:nvSpPr>
            <p:spPr>
              <a:xfrm>
                <a:off x="3513822" y="4065562"/>
                <a:ext cx="135727" cy="135727"/>
              </a:xfrm>
              <a:prstGeom prst="ellipse">
                <a:avLst/>
              </a:prstGeom>
              <a:solidFill>
                <a:srgbClr val="212121"/>
              </a:solidFill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  <p:txBody>
              <a:bodyPr tIns="21600" rIns="90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rPr>
                  <a:t>e</a:t>
                </a:r>
                <a:endParaRPr kumimoji="0" lang="zh-TW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cxnSp>
            <p:nvCxnSpPr>
              <p:cNvPr id="223" name="直線單箭頭接點 222"/>
              <p:cNvCxnSpPr>
                <a:stCxn id="197" idx="6"/>
              </p:cNvCxnSpPr>
              <p:nvPr/>
            </p:nvCxnSpPr>
            <p:spPr>
              <a:xfrm>
                <a:off x="2637856" y="3299638"/>
                <a:ext cx="318069" cy="5633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直線單箭頭接點 223"/>
              <p:cNvCxnSpPr/>
              <p:nvPr/>
            </p:nvCxnSpPr>
            <p:spPr>
              <a:xfrm flipH="1">
                <a:off x="2949876" y="3307702"/>
                <a:ext cx="15107" cy="938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直線單箭頭接點 224"/>
              <p:cNvCxnSpPr>
                <a:stCxn id="221" idx="2"/>
              </p:cNvCxnSpPr>
              <p:nvPr/>
            </p:nvCxnSpPr>
            <p:spPr>
              <a:xfrm flipH="1">
                <a:off x="5360194" y="2348761"/>
                <a:ext cx="567796" cy="4677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6" name="直線單箭頭接點 225"/>
              <p:cNvCxnSpPr/>
              <p:nvPr/>
            </p:nvCxnSpPr>
            <p:spPr>
              <a:xfrm>
                <a:off x="5361174" y="2353687"/>
                <a:ext cx="4389" cy="9415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直線單箭頭接點 226"/>
              <p:cNvCxnSpPr>
                <a:stCxn id="199" idx="5"/>
              </p:cNvCxnSpPr>
              <p:nvPr/>
            </p:nvCxnSpPr>
            <p:spPr>
              <a:xfrm>
                <a:off x="3519298" y="2112055"/>
                <a:ext cx="248627" cy="16115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直線單箭頭接點 227"/>
              <p:cNvCxnSpPr/>
              <p:nvPr/>
            </p:nvCxnSpPr>
            <p:spPr>
              <a:xfrm flipH="1">
                <a:off x="3700842" y="2273300"/>
                <a:ext cx="74657" cy="416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直線單箭頭接點 228"/>
              <p:cNvCxnSpPr>
                <a:endCxn id="230" idx="6"/>
              </p:cNvCxnSpPr>
              <p:nvPr/>
            </p:nvCxnSpPr>
            <p:spPr>
              <a:xfrm flipH="1">
                <a:off x="3459917" y="2681983"/>
                <a:ext cx="220751" cy="32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12121"/>
                </a:solidFill>
                <a:prstDash val="sysDot"/>
                <a:headEnd type="none" w="med" len="med"/>
                <a:tailEnd type="arrow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440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Graph Convert into Space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steps in the generation progress investigated in this paper in detail: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alternative method, does not go into detail: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Graph Convert into Space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543653" y="2210624"/>
            <a:ext cx="7094044" cy="833163"/>
            <a:chOff x="966696" y="2170376"/>
            <a:chExt cx="7094044" cy="948495"/>
          </a:xfrm>
        </p:grpSpPr>
        <p:sp>
          <p:nvSpPr>
            <p:cNvPr id="21" name="圓角矩形 20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Map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27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25" name="圓角矩形 24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116408" y="4404762"/>
            <a:ext cx="7948534" cy="835747"/>
            <a:chOff x="519139" y="3441757"/>
            <a:chExt cx="7948534" cy="951437"/>
          </a:xfrm>
        </p:grpSpPr>
        <p:sp>
          <p:nvSpPr>
            <p:cNvPr id="45" name="圓角矩形 44"/>
            <p:cNvSpPr/>
            <p:nvPr/>
          </p:nvSpPr>
          <p:spPr>
            <a:xfrm>
              <a:off x="1469813" y="3509160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3439599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Mission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7" name="向右箭號 46"/>
            <p:cNvSpPr/>
            <p:nvPr/>
          </p:nvSpPr>
          <p:spPr>
            <a:xfrm>
              <a:off x="2453057" y="3454045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Distill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519139" y="3444699"/>
              <a:ext cx="983244" cy="948495"/>
              <a:chOff x="1348192" y="2702154"/>
              <a:chExt cx="983244" cy="948495"/>
            </a:xfrm>
          </p:grpSpPr>
          <p:sp>
            <p:nvSpPr>
              <p:cNvPr id="53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18440" y="2922200"/>
                <a:ext cx="753732" cy="385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  <a:sym typeface="Arial"/>
                  </a:rPr>
                  <a:t>Create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9" name="圓角矩形 48"/>
            <p:cNvSpPr/>
            <p:nvPr/>
          </p:nvSpPr>
          <p:spPr>
            <a:xfrm>
              <a:off x="5409385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Space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422844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Adjust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7379171" y="3506218"/>
              <a:ext cx="1088502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Level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392631" y="3441757"/>
              <a:ext cx="1075062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新細明體" panose="02020500000000000000" pitchFamily="18" charset="-120"/>
                  <a:cs typeface="+mn-cs"/>
                  <a:sym typeface="Arial"/>
                </a:rPr>
                <a:t>Refine</a:t>
              </a:r>
              <a:endPara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 Sketches &amp; Evolution of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 smtClean="0"/>
              <a:t>Map Sketches</a:t>
            </a:r>
          </a:p>
          <a:p>
            <a:r>
              <a:rPr lang="en-US" altLang="zh-TW" b="1" dirty="0" smtClean="0"/>
              <a:t>Map Sketch Evolution</a:t>
            </a:r>
          </a:p>
          <a:p>
            <a:r>
              <a:rPr lang="en-US" altLang="zh-TW" b="1" dirty="0" smtClean="0"/>
              <a:t>Dungeon </a:t>
            </a:r>
            <a:r>
              <a:rPr lang="en-US" altLang="zh-TW" b="1" dirty="0"/>
              <a:t>Segments</a:t>
            </a:r>
          </a:p>
          <a:p>
            <a:r>
              <a:rPr lang="en-US" altLang="zh-TW" b="1" dirty="0"/>
              <a:t>Dungeon Segment Evolution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5" y="2401108"/>
            <a:ext cx="4130312" cy="2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4" y="1409699"/>
            <a:ext cx="7569806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724382" y="1409699"/>
            <a:ext cx="2543175" cy="4081722"/>
            <a:chOff x="8555831" y="1898114"/>
            <a:chExt cx="2026444" cy="325238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51324"/>
            <a:stretch/>
          </p:blipFill>
          <p:spPr>
            <a:xfrm>
              <a:off x="8555831" y="1898114"/>
              <a:ext cx="2026444" cy="158803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7" r="454"/>
            <a:stretch/>
          </p:blipFill>
          <p:spPr>
            <a:xfrm>
              <a:off x="8560474" y="3562464"/>
              <a:ext cx="2021801" cy="158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0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Sketch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94420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Map Sketch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5" y="2375970"/>
            <a:ext cx="4130312" cy="2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7213554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02053" y="2460675"/>
            <a:ext cx="2865504" cy="2427737"/>
            <a:chOff x="8402053" y="2239695"/>
            <a:chExt cx="2865504" cy="2427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053" y="3857940"/>
              <a:ext cx="2865504" cy="8094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2157" y="2239695"/>
              <a:ext cx="1295400" cy="130503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053" y="2239695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Dungeon Segment Evolution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5772755" cy="4533901"/>
          </a:xfrm>
        </p:spPr>
        <p:txBody>
          <a:bodyPr/>
          <a:lstStyle/>
          <a:p>
            <a:pPr marL="3690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Works &gt; Map Sketches &amp; Evolution of </a:t>
            </a:r>
            <a:r>
              <a:rPr lang="en-US" altLang="zh-TW" dirty="0" smtClean="0"/>
              <a:t>Segments &gt;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Dungeon Segment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54" y="1409699"/>
            <a:ext cx="3236709" cy="19888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68" y="3518265"/>
            <a:ext cx="2014888" cy="20148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21" y="3546347"/>
            <a:ext cx="2014888" cy="19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Novelty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Map Sketches &amp; Evolution of </a:t>
            </a:r>
            <a:r>
              <a:rPr lang="en-US" altLang="zh-TW" dirty="0" smtClean="0"/>
              <a:t>Segments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21" y="3730411"/>
            <a:ext cx="6851979" cy="22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Proposed Methodologies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913794" y="3264568"/>
            <a:ext cx="10353763" cy="2532438"/>
          </a:xfrm>
        </p:spPr>
        <p:txBody>
          <a:bodyPr numCol="3">
            <a:normAutofit lnSpcReduction="1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Research Goals</a:t>
            </a:r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186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圓角矩形 21"/>
          <p:cNvSpPr/>
          <p:nvPr/>
        </p:nvSpPr>
        <p:spPr>
          <a:xfrm>
            <a:off x="295274" y="387803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5275" y="1457325"/>
            <a:ext cx="11534775" cy="2190750"/>
          </a:xfrm>
          <a:prstGeom prst="roundRect">
            <a:avLst>
              <a:gd name="adj" fmla="val 5797"/>
            </a:avLst>
          </a:prstGeom>
          <a:blipFill dpi="0" rotWithShape="1">
            <a:blip r:embed="rId2">
              <a:alphaModFix amt="75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l="-172" t="1" r="58106" b="-1"/>
          <a:stretch/>
        </p:blipFill>
        <p:spPr>
          <a:xfrm>
            <a:off x="483706" y="1687285"/>
            <a:ext cx="1706840" cy="170684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 rotWithShape="1">
          <a:blip r:embed="rId4"/>
          <a:srcRect l="4682" t="15110" r="35093" b="20271"/>
          <a:stretch/>
        </p:blipFill>
        <p:spPr>
          <a:xfrm>
            <a:off x="5228753" y="1687285"/>
            <a:ext cx="1706840" cy="1706840"/>
          </a:xfrm>
          <a:prstGeom prst="rect">
            <a:avLst/>
          </a:prstGeom>
        </p:spPr>
      </p:pic>
      <p:pic>
        <p:nvPicPr>
          <p:cNvPr id="24" name="Picture 64"/>
          <p:cNvPicPr>
            <a:picLocks noChangeAspect="1"/>
          </p:cNvPicPr>
          <p:nvPr/>
        </p:nvPicPr>
        <p:blipFill rotWithShape="1">
          <a:blip r:embed="rId5"/>
          <a:srcRect t="474" r="36706" b="14672"/>
          <a:stretch/>
        </p:blipFill>
        <p:spPr>
          <a:xfrm>
            <a:off x="2854711" y="1687285"/>
            <a:ext cx="1706840" cy="170684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8863" r="8863"/>
          <a:stretch/>
        </p:blipFill>
        <p:spPr>
          <a:xfrm>
            <a:off x="5228753" y="4109400"/>
            <a:ext cx="1706840" cy="170684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6144" r="6144"/>
          <a:stretch/>
        </p:blipFill>
        <p:spPr>
          <a:xfrm>
            <a:off x="7602226" y="4109400"/>
            <a:ext cx="1706840" cy="170684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6937" r="6937"/>
          <a:stretch/>
        </p:blipFill>
        <p:spPr>
          <a:xfrm>
            <a:off x="9975699" y="4109400"/>
            <a:ext cx="1706840" cy="1706840"/>
          </a:xfrm>
          <a:prstGeom prst="rect">
            <a:avLst/>
          </a:prstGeom>
        </p:spPr>
      </p:pic>
      <p:sp>
        <p:nvSpPr>
          <p:cNvPr id="33" name="Right Arrow 77"/>
          <p:cNvSpPr/>
          <p:nvPr/>
        </p:nvSpPr>
        <p:spPr>
          <a:xfrm>
            <a:off x="4621360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77"/>
          <p:cNvSpPr/>
          <p:nvPr/>
        </p:nvSpPr>
        <p:spPr>
          <a:xfrm>
            <a:off x="699540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77"/>
          <p:cNvSpPr/>
          <p:nvPr/>
        </p:nvSpPr>
        <p:spPr>
          <a:xfrm>
            <a:off x="9371912" y="4773103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85488" y="4485766"/>
            <a:ext cx="128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</a:rPr>
            </a:br>
            <a:r>
              <a:rPr lang="zh-TW" altLang="en-US" sz="2800" b="1" dirty="0" smtClean="0">
                <a:solidFill>
                  <a:srgbClr val="FF0000"/>
                </a:solidFill>
              </a:rPr>
              <a:t>需更換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Right Arrow 77"/>
          <p:cNvSpPr/>
          <p:nvPr/>
        </p:nvSpPr>
        <p:spPr>
          <a:xfrm>
            <a:off x="2247603" y="2350988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Arrow 77"/>
          <p:cNvSpPr/>
          <p:nvPr/>
        </p:nvSpPr>
        <p:spPr>
          <a:xfrm rot="5400000">
            <a:off x="5808290" y="3562045"/>
            <a:ext cx="547014" cy="379434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2463" y="2094429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1 -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 smtClean="0"/>
              <a:t>Mission / Space framework</a:t>
            </a:r>
            <a:endParaRPr lang="zh-TW" altLang="en-US" sz="2400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55" y="4516543"/>
            <a:ext cx="405889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/>
              <a:t>- Phase 2 -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i="1" dirty="0"/>
              <a:t>Dungeon Segment Evolution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36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Related Works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/ Space framework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Map Sketches &amp; Evolution of </a:t>
            </a:r>
            <a:r>
              <a:rPr lang="en-US" altLang="zh-TW" dirty="0" smtClean="0">
                <a:effectLst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ffectLst/>
              </a:rPr>
              <a:t>Proposed </a:t>
            </a:r>
            <a:r>
              <a:rPr lang="en-US" altLang="zh-TW" dirty="0">
                <a:effectLst/>
              </a:rPr>
              <a:t>Methodologies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System Architecture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Mission Grammars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Room Definitions and </a:t>
            </a:r>
            <a:r>
              <a:rPr lang="en-US" altLang="zh-TW" dirty="0" smtClean="0">
                <a:effectLst/>
              </a:rPr>
              <a:t>Instruction</a:t>
            </a:r>
            <a:endParaRPr lang="en-US" altLang="zh-TW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effectLst/>
              </a:rPr>
              <a:t>Genetic Algorithm in Segments Evolution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Experimental </a:t>
            </a:r>
            <a:r>
              <a:rPr lang="en-US" altLang="zh-TW" dirty="0" smtClean="0">
                <a:effectLst/>
              </a:rPr>
              <a:t>Results</a:t>
            </a:r>
            <a:endParaRPr lang="en-US" altLang="zh-TW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Conclusions and Contributions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ffectLst/>
              </a:rPr>
              <a:t>Future work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149352" cy="2883158"/>
          </a:xfrm>
        </p:spPr>
        <p:txBody>
          <a:bodyPr numCol="1">
            <a:noAutofit/>
          </a:bodyPr>
          <a:lstStyle/>
          <a:p>
            <a:r>
              <a:rPr lang="en-US" altLang="zh-TW" b="1" dirty="0" smtClean="0"/>
              <a:t>Mission Alphabet</a:t>
            </a:r>
            <a:endParaRPr lang="en-US" altLang="zh-TW" dirty="0"/>
          </a:p>
          <a:p>
            <a:pPr lvl="1"/>
            <a:r>
              <a:rPr lang="en-US" altLang="zh-TW" dirty="0" smtClean="0"/>
              <a:t>Terminal </a:t>
            </a:r>
            <a:r>
              <a:rPr lang="en-US" altLang="zh-TW" dirty="0" smtClean="0"/>
              <a:t>nodes</a:t>
            </a:r>
          </a:p>
          <a:p>
            <a:pPr lvl="1"/>
            <a:r>
              <a:rPr lang="en-US" altLang="zh-TW" dirty="0" smtClean="0"/>
              <a:t>Non-terminal </a:t>
            </a:r>
            <a:r>
              <a:rPr lang="en-US" altLang="zh-TW" dirty="0" smtClean="0"/>
              <a:t>nodes</a:t>
            </a:r>
          </a:p>
          <a:p>
            <a:r>
              <a:rPr lang="en-US" altLang="zh-TW" dirty="0" smtClean="0"/>
              <a:t>Mission </a:t>
            </a:r>
            <a:r>
              <a:rPr lang="en-US" altLang="zh-TW" dirty="0" smtClean="0"/>
              <a:t>Rules</a:t>
            </a:r>
          </a:p>
          <a:p>
            <a:r>
              <a:rPr lang="en-US" altLang="zh-TW" dirty="0" smtClean="0"/>
              <a:t>Mission Graph</a:t>
            </a:r>
          </a:p>
          <a:p>
            <a:pPr lvl="1"/>
            <a:r>
              <a:rPr lang="en-US" altLang="zh-TW" dirty="0" smtClean="0"/>
              <a:t>Rewrite System I</a:t>
            </a:r>
          </a:p>
          <a:p>
            <a:pPr lvl="1"/>
            <a:r>
              <a:rPr lang="en-US" altLang="zh-TW" dirty="0" smtClean="0"/>
              <a:t>Random seed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1. Create </a:t>
            </a:r>
            <a:r>
              <a:rPr lang="en-US" altLang="zh-TW" sz="2400" dirty="0"/>
              <a:t>Mission Grammars</a:t>
            </a:r>
            <a:endParaRPr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301" t="1" r="493" b="-1"/>
          <a:stretch/>
        </p:blipFill>
        <p:spPr>
          <a:xfrm>
            <a:off x="8564358" y="3337318"/>
            <a:ext cx="2835275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sp>
        <p:nvSpPr>
          <p:cNvPr id="8" name="圓角矩形 7"/>
          <p:cNvSpPr/>
          <p:nvPr/>
        </p:nvSpPr>
        <p:spPr>
          <a:xfrm>
            <a:off x="54250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564358" y="4562287"/>
            <a:ext cx="28352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i="1" dirty="0" smtClean="0"/>
              <a:t>Example of Mission Graph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568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4444465" cy="2883158"/>
          </a:xfrm>
        </p:spPr>
        <p:txBody>
          <a:bodyPr/>
          <a:lstStyle/>
          <a:p>
            <a:r>
              <a:rPr lang="en-US" altLang="zh-TW" dirty="0" smtClean="0"/>
              <a:t>Volex-based </a:t>
            </a:r>
            <a:r>
              <a:rPr lang="en-US" altLang="zh-TW" dirty="0" smtClean="0"/>
              <a:t>units</a:t>
            </a:r>
          </a:p>
          <a:p>
            <a:r>
              <a:rPr lang="en-US" altLang="zh-TW" dirty="0" smtClean="0"/>
              <a:t>Decorations</a:t>
            </a:r>
          </a:p>
          <a:p>
            <a:r>
              <a:rPr lang="en-US" altLang="zh-TW" dirty="0" smtClean="0"/>
              <a:t>Connections</a:t>
            </a:r>
          </a:p>
          <a:p>
            <a:pPr lvl="1"/>
            <a:r>
              <a:rPr lang="en-US" altLang="zh-TW" dirty="0" smtClean="0"/>
              <a:t>Starting node</a:t>
            </a:r>
          </a:p>
          <a:p>
            <a:pPr lvl="1"/>
            <a:r>
              <a:rPr lang="en-US" altLang="zh-TW" dirty="0" smtClean="0"/>
              <a:t>Connections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2. Create Volumes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863014" y="1687283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1" y="2904709"/>
            <a:ext cx="2657043" cy="2037627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10999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7325360" cy="2883158"/>
          </a:xfrm>
        </p:spPr>
        <p:txBody>
          <a:bodyPr/>
          <a:lstStyle/>
          <a:p>
            <a:r>
              <a:rPr lang="en-US" altLang="zh-TW" dirty="0" smtClean="0"/>
              <a:t>Rewrite System II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pPr lvl="1"/>
            <a:r>
              <a:rPr lang="en-US" altLang="zh-TW" dirty="0" smtClean="0"/>
              <a:t>Collision issue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/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3. Generate the Space</a:t>
            </a:r>
            <a:endParaRPr lang="zh-TW" altLang="en-US" sz="2400" dirty="0"/>
          </a:p>
        </p:txBody>
      </p:sp>
      <p:sp>
        <p:nvSpPr>
          <p:cNvPr id="36" name="圓角矩形 35"/>
          <p:cNvSpPr/>
          <p:nvPr/>
        </p:nvSpPr>
        <p:spPr>
          <a:xfrm>
            <a:off x="542504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圓角矩形 35"/>
          <p:cNvSpPr/>
          <p:nvPr/>
        </p:nvSpPr>
        <p:spPr>
          <a:xfrm>
            <a:off x="426129" y="1603366"/>
            <a:ext cx="2758506" cy="3997334"/>
          </a:xfrm>
          <a:prstGeom prst="roundRect">
            <a:avLst>
              <a:gd name="adj" fmla="val 2644"/>
            </a:avLst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542505" y="4259554"/>
            <a:ext cx="2520262" cy="1250659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132714" y="2481944"/>
            <a:ext cx="3521296" cy="2883158"/>
          </a:xfrm>
        </p:spPr>
        <p:txBody>
          <a:bodyPr/>
          <a:lstStyle/>
          <a:p>
            <a:r>
              <a:rPr lang="en-US" altLang="zh-TW" dirty="0"/>
              <a:t>Genetic Algorithm for emergence objects</a:t>
            </a:r>
          </a:p>
          <a:p>
            <a:r>
              <a:rPr lang="en-US" altLang="zh-TW" dirty="0"/>
              <a:t>Nine main metrics to design the fitness functions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994" t="1" r="56940" b="-1"/>
          <a:stretch/>
        </p:blipFill>
        <p:spPr>
          <a:xfrm>
            <a:off x="542504" y="1687283"/>
            <a:ext cx="1202218" cy="1202218"/>
          </a:xfrm>
          <a:custGeom>
            <a:avLst/>
            <a:gdLst>
              <a:gd name="connsiteX0" fmla="*/ 37173 w 1202218"/>
              <a:gd name="connsiteY0" fmla="*/ 0 h 1202218"/>
              <a:gd name="connsiteX1" fmla="*/ 1165046 w 1202218"/>
              <a:gd name="connsiteY1" fmla="*/ 0 h 1202218"/>
              <a:gd name="connsiteX2" fmla="*/ 1191331 w 1202218"/>
              <a:gd name="connsiteY2" fmla="*/ 10888 h 1202218"/>
              <a:gd name="connsiteX3" fmla="*/ 1202218 w 1202218"/>
              <a:gd name="connsiteY3" fmla="*/ 37171 h 1202218"/>
              <a:gd name="connsiteX4" fmla="*/ 1202218 w 1202218"/>
              <a:gd name="connsiteY4" fmla="*/ 1165049 h 1202218"/>
              <a:gd name="connsiteX5" fmla="*/ 1191331 w 1202218"/>
              <a:gd name="connsiteY5" fmla="*/ 1191331 h 1202218"/>
              <a:gd name="connsiteX6" fmla="*/ 1165048 w 1202218"/>
              <a:gd name="connsiteY6" fmla="*/ 1202218 h 1202218"/>
              <a:gd name="connsiteX7" fmla="*/ 37171 w 1202218"/>
              <a:gd name="connsiteY7" fmla="*/ 1202218 h 1202218"/>
              <a:gd name="connsiteX8" fmla="*/ 10888 w 1202218"/>
              <a:gd name="connsiteY8" fmla="*/ 1191331 h 1202218"/>
              <a:gd name="connsiteX9" fmla="*/ 0 w 1202218"/>
              <a:gd name="connsiteY9" fmla="*/ 1165046 h 1202218"/>
              <a:gd name="connsiteX10" fmla="*/ 0 w 1202218"/>
              <a:gd name="connsiteY10" fmla="*/ 37173 h 1202218"/>
              <a:gd name="connsiteX11" fmla="*/ 37173 w 1202218"/>
              <a:gd name="connsiteY11" fmla="*/ 0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218" h="1202218">
                <a:moveTo>
                  <a:pt x="37173" y="0"/>
                </a:moveTo>
                <a:lnTo>
                  <a:pt x="1165046" y="0"/>
                </a:lnTo>
                <a:cubicBezTo>
                  <a:pt x="1175311" y="0"/>
                  <a:pt x="1184604" y="4161"/>
                  <a:pt x="1191331" y="10888"/>
                </a:cubicBezTo>
                <a:lnTo>
                  <a:pt x="1202218" y="37171"/>
                </a:lnTo>
                <a:lnTo>
                  <a:pt x="1202218" y="1165049"/>
                </a:lnTo>
                <a:lnTo>
                  <a:pt x="1191331" y="1191331"/>
                </a:lnTo>
                <a:lnTo>
                  <a:pt x="1165048" y="1202218"/>
                </a:lnTo>
                <a:lnTo>
                  <a:pt x="37171" y="1202218"/>
                </a:lnTo>
                <a:lnTo>
                  <a:pt x="10888" y="1191331"/>
                </a:lnTo>
                <a:cubicBezTo>
                  <a:pt x="4161" y="1184604"/>
                  <a:pt x="0" y="1175311"/>
                  <a:pt x="0" y="1165046"/>
                </a:cubicBezTo>
                <a:lnTo>
                  <a:pt x="0" y="37173"/>
                </a:lnTo>
                <a:cubicBezTo>
                  <a:pt x="0" y="16643"/>
                  <a:pt x="16643" y="0"/>
                  <a:pt x="37173" y="0"/>
                </a:cubicBezTo>
                <a:close/>
              </a:path>
            </a:pathLst>
          </a:cu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4682" t="15110" r="35093" b="20271"/>
          <a:stretch/>
        </p:blipFill>
        <p:spPr>
          <a:xfrm>
            <a:off x="542505" y="2973419"/>
            <a:ext cx="1202218" cy="1202216"/>
          </a:xfrm>
          <a:custGeom>
            <a:avLst/>
            <a:gdLst>
              <a:gd name="connsiteX0" fmla="*/ 37165 w 1202218"/>
              <a:gd name="connsiteY0" fmla="*/ 0 h 1202216"/>
              <a:gd name="connsiteX1" fmla="*/ 1165052 w 1202218"/>
              <a:gd name="connsiteY1" fmla="*/ 0 h 1202216"/>
              <a:gd name="connsiteX2" fmla="*/ 1191330 w 1202218"/>
              <a:gd name="connsiteY2" fmla="*/ 10885 h 1202216"/>
              <a:gd name="connsiteX3" fmla="*/ 1202218 w 1202218"/>
              <a:gd name="connsiteY3" fmla="*/ 37170 h 1202216"/>
              <a:gd name="connsiteX4" fmla="*/ 1202218 w 1202218"/>
              <a:gd name="connsiteY4" fmla="*/ 1165043 h 1202216"/>
              <a:gd name="connsiteX5" fmla="*/ 1165045 w 1202218"/>
              <a:gd name="connsiteY5" fmla="*/ 1202216 h 1202216"/>
              <a:gd name="connsiteX6" fmla="*/ 37172 w 1202218"/>
              <a:gd name="connsiteY6" fmla="*/ 1202216 h 1202216"/>
              <a:gd name="connsiteX7" fmla="*/ 10887 w 1202218"/>
              <a:gd name="connsiteY7" fmla="*/ 1191328 h 1202216"/>
              <a:gd name="connsiteX8" fmla="*/ 0 w 1202218"/>
              <a:gd name="connsiteY8" fmla="*/ 1165046 h 1202216"/>
              <a:gd name="connsiteX9" fmla="*/ 0 w 1202218"/>
              <a:gd name="connsiteY9" fmla="*/ 37168 h 1202216"/>
              <a:gd name="connsiteX10" fmla="*/ 10887 w 1202218"/>
              <a:gd name="connsiteY10" fmla="*/ 10885 h 12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6">
                <a:moveTo>
                  <a:pt x="37165" y="0"/>
                </a:moveTo>
                <a:lnTo>
                  <a:pt x="1165052" y="0"/>
                </a:lnTo>
                <a:lnTo>
                  <a:pt x="1191330" y="10885"/>
                </a:lnTo>
                <a:cubicBezTo>
                  <a:pt x="1198057" y="17612"/>
                  <a:pt x="1202218" y="26905"/>
                  <a:pt x="1202218" y="37170"/>
                </a:cubicBezTo>
                <a:lnTo>
                  <a:pt x="1202218" y="1165043"/>
                </a:lnTo>
                <a:cubicBezTo>
                  <a:pt x="1202218" y="1185573"/>
                  <a:pt x="1185575" y="1202216"/>
                  <a:pt x="1165045" y="1202216"/>
                </a:cubicBezTo>
                <a:lnTo>
                  <a:pt x="37172" y="1202216"/>
                </a:lnTo>
                <a:cubicBezTo>
                  <a:pt x="26907" y="1202216"/>
                  <a:pt x="17614" y="1198055"/>
                  <a:pt x="10887" y="1191328"/>
                </a:cubicBezTo>
                <a:lnTo>
                  <a:pt x="0" y="1165046"/>
                </a:lnTo>
                <a:lnTo>
                  <a:pt x="0" y="37168"/>
                </a:lnTo>
                <a:lnTo>
                  <a:pt x="10887" y="10885"/>
                </a:lnTo>
                <a:close/>
              </a:path>
            </a:pathLst>
          </a:cu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74" r="36706" b="14672"/>
          <a:stretch/>
        </p:blipFill>
        <p:spPr>
          <a:xfrm>
            <a:off x="1861103" y="1687284"/>
            <a:ext cx="1202217" cy="1202217"/>
          </a:xfrm>
          <a:custGeom>
            <a:avLst/>
            <a:gdLst>
              <a:gd name="connsiteX0" fmla="*/ 37166 w 1202217"/>
              <a:gd name="connsiteY0" fmla="*/ 0 h 1202217"/>
              <a:gd name="connsiteX1" fmla="*/ 1165049 w 1202217"/>
              <a:gd name="connsiteY1" fmla="*/ 0 h 1202217"/>
              <a:gd name="connsiteX2" fmla="*/ 1191329 w 1202217"/>
              <a:gd name="connsiteY2" fmla="*/ 10886 h 1202217"/>
              <a:gd name="connsiteX3" fmla="*/ 1202217 w 1202217"/>
              <a:gd name="connsiteY3" fmla="*/ 37171 h 1202217"/>
              <a:gd name="connsiteX4" fmla="*/ 1202217 w 1202217"/>
              <a:gd name="connsiteY4" fmla="*/ 1165044 h 1202217"/>
              <a:gd name="connsiteX5" fmla="*/ 1165044 w 1202217"/>
              <a:gd name="connsiteY5" fmla="*/ 1202217 h 1202217"/>
              <a:gd name="connsiteX6" fmla="*/ 37171 w 1202217"/>
              <a:gd name="connsiteY6" fmla="*/ 1202217 h 1202217"/>
              <a:gd name="connsiteX7" fmla="*/ 10886 w 1202217"/>
              <a:gd name="connsiteY7" fmla="*/ 1191329 h 1202217"/>
              <a:gd name="connsiteX8" fmla="*/ 0 w 1202217"/>
              <a:gd name="connsiteY8" fmla="*/ 1165049 h 1202217"/>
              <a:gd name="connsiteX9" fmla="*/ 0 w 1202217"/>
              <a:gd name="connsiteY9" fmla="*/ 37166 h 1202217"/>
              <a:gd name="connsiteX10" fmla="*/ 10886 w 1202217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7" h="1202217">
                <a:moveTo>
                  <a:pt x="37166" y="0"/>
                </a:moveTo>
                <a:lnTo>
                  <a:pt x="1165049" y="0"/>
                </a:lnTo>
                <a:lnTo>
                  <a:pt x="1191329" y="10886"/>
                </a:lnTo>
                <a:cubicBezTo>
                  <a:pt x="1198056" y="17613"/>
                  <a:pt x="1202217" y="26906"/>
                  <a:pt x="1202217" y="37171"/>
                </a:cubicBezTo>
                <a:lnTo>
                  <a:pt x="1202217" y="1165044"/>
                </a:lnTo>
                <a:cubicBezTo>
                  <a:pt x="1202217" y="1185574"/>
                  <a:pt x="1185574" y="1202217"/>
                  <a:pt x="1165044" y="1202217"/>
                </a:cubicBezTo>
                <a:lnTo>
                  <a:pt x="37171" y="1202217"/>
                </a:lnTo>
                <a:cubicBezTo>
                  <a:pt x="26906" y="1202217"/>
                  <a:pt x="17613" y="1198056"/>
                  <a:pt x="10886" y="1191329"/>
                </a:cubicBezTo>
                <a:lnTo>
                  <a:pt x="0" y="1165049"/>
                </a:lnTo>
                <a:lnTo>
                  <a:pt x="0" y="37166"/>
                </a:lnTo>
                <a:lnTo>
                  <a:pt x="10886" y="1088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9" name="直線接點 8"/>
          <p:cNvCxnSpPr/>
          <p:nvPr/>
        </p:nvCxnSpPr>
        <p:spPr>
          <a:xfrm>
            <a:off x="3550942" y="1444686"/>
            <a:ext cx="0" cy="4448399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3917249" y="1603366"/>
            <a:ext cx="7764677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132714" y="2276153"/>
            <a:ext cx="7325360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32714" y="1708927"/>
            <a:ext cx="7325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4</a:t>
            </a:r>
            <a:r>
              <a:rPr lang="en-US" altLang="zh-TW" sz="2400" dirty="0" smtClean="0"/>
              <a:t>. Generate the Game Patterns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11"/>
          <a:srcRect l="6144" r="6144"/>
          <a:stretch/>
        </p:blipFill>
        <p:spPr>
          <a:xfrm>
            <a:off x="1860547" y="2973417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159005" y="4506719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2"/>
          <a:srcRect l="8901" r="8863"/>
          <a:stretch/>
        </p:blipFill>
        <p:spPr>
          <a:xfrm>
            <a:off x="7878415" y="4187288"/>
            <a:ext cx="1201665" cy="1202217"/>
          </a:xfrm>
          <a:custGeom>
            <a:avLst/>
            <a:gdLst>
              <a:gd name="connsiteX0" fmla="*/ 37168 w 1201665"/>
              <a:gd name="connsiteY0" fmla="*/ 0 h 1202217"/>
              <a:gd name="connsiteX1" fmla="*/ 1165051 w 1201665"/>
              <a:gd name="connsiteY1" fmla="*/ 0 h 1202217"/>
              <a:gd name="connsiteX2" fmla="*/ 1191331 w 1201665"/>
              <a:gd name="connsiteY2" fmla="*/ 10886 h 1202217"/>
              <a:gd name="connsiteX3" fmla="*/ 1201665 w 1201665"/>
              <a:gd name="connsiteY3" fmla="*/ 35834 h 1202217"/>
              <a:gd name="connsiteX4" fmla="*/ 1201665 w 1201665"/>
              <a:gd name="connsiteY4" fmla="*/ 1166382 h 1202217"/>
              <a:gd name="connsiteX5" fmla="*/ 1191331 w 1201665"/>
              <a:gd name="connsiteY5" fmla="*/ 1191329 h 1202217"/>
              <a:gd name="connsiteX6" fmla="*/ 1165046 w 1201665"/>
              <a:gd name="connsiteY6" fmla="*/ 1202217 h 1202217"/>
              <a:gd name="connsiteX7" fmla="*/ 37173 w 1201665"/>
              <a:gd name="connsiteY7" fmla="*/ 1202217 h 1202217"/>
              <a:gd name="connsiteX8" fmla="*/ 0 w 1201665"/>
              <a:gd name="connsiteY8" fmla="*/ 1165044 h 1202217"/>
              <a:gd name="connsiteX9" fmla="*/ 0 w 1201665"/>
              <a:gd name="connsiteY9" fmla="*/ 37171 h 1202217"/>
              <a:gd name="connsiteX10" fmla="*/ 10888 w 1201665"/>
              <a:gd name="connsiteY10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1665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lnTo>
                  <a:pt x="1201665" y="35834"/>
                </a:lnTo>
                <a:lnTo>
                  <a:pt x="1201665" y="1166382"/>
                </a:lnTo>
                <a:lnTo>
                  <a:pt x="1191331" y="1191329"/>
                </a:lnTo>
                <a:cubicBezTo>
                  <a:pt x="1184604" y="1198056"/>
                  <a:pt x="1175311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/>
          <a:srcRect l="6144" r="6144"/>
          <a:stretch/>
        </p:blipFill>
        <p:spPr>
          <a:xfrm>
            <a:off x="10255856" y="4181316"/>
            <a:ext cx="1202218" cy="1202218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405162096"/>
              </p:ext>
            </p:extLst>
          </p:nvPr>
        </p:nvGraphicFramePr>
        <p:xfrm>
          <a:off x="8290609" y="2408229"/>
          <a:ext cx="2754718" cy="183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9" name="手繪多邊形 28"/>
          <p:cNvSpPr/>
          <p:nvPr/>
        </p:nvSpPr>
        <p:spPr>
          <a:xfrm>
            <a:off x="9145336" y="4201301"/>
            <a:ext cx="1045263" cy="873480"/>
          </a:xfrm>
          <a:custGeom>
            <a:avLst/>
            <a:gdLst>
              <a:gd name="connsiteX0" fmla="*/ 370337 w 1045263"/>
              <a:gd name="connsiteY0" fmla="*/ 0 h 873480"/>
              <a:gd name="connsiteX1" fmla="*/ 577505 w 1045263"/>
              <a:gd name="connsiteY1" fmla="*/ 0 h 873480"/>
              <a:gd name="connsiteX2" fmla="*/ 577505 w 1045263"/>
              <a:gd name="connsiteY2" fmla="*/ 588905 h 873480"/>
              <a:gd name="connsiteX3" fmla="*/ 855546 w 1045263"/>
              <a:gd name="connsiteY3" fmla="*/ 588905 h 873480"/>
              <a:gd name="connsiteX4" fmla="*/ 855546 w 1045263"/>
              <a:gd name="connsiteY4" fmla="*/ 494046 h 873480"/>
              <a:gd name="connsiteX5" fmla="*/ 1045263 w 1045263"/>
              <a:gd name="connsiteY5" fmla="*/ 683763 h 873480"/>
              <a:gd name="connsiteX6" fmla="*/ 855546 w 1045263"/>
              <a:gd name="connsiteY6" fmla="*/ 873480 h 873480"/>
              <a:gd name="connsiteX7" fmla="*/ 855546 w 1045263"/>
              <a:gd name="connsiteY7" fmla="*/ 778622 h 873480"/>
              <a:gd name="connsiteX8" fmla="*/ 0 w 1045263"/>
              <a:gd name="connsiteY8" fmla="*/ 778622 h 873480"/>
              <a:gd name="connsiteX9" fmla="*/ 0 w 1045263"/>
              <a:gd name="connsiteY9" fmla="*/ 588905 h 873480"/>
              <a:gd name="connsiteX10" fmla="*/ 370337 w 1045263"/>
              <a:gd name="connsiteY10" fmla="*/ 588905 h 8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263" h="873480">
                <a:moveTo>
                  <a:pt x="370337" y="0"/>
                </a:moveTo>
                <a:lnTo>
                  <a:pt x="577505" y="0"/>
                </a:lnTo>
                <a:lnTo>
                  <a:pt x="577505" y="588905"/>
                </a:lnTo>
                <a:lnTo>
                  <a:pt x="855546" y="588905"/>
                </a:lnTo>
                <a:lnTo>
                  <a:pt x="855546" y="494046"/>
                </a:lnTo>
                <a:lnTo>
                  <a:pt x="1045263" y="683763"/>
                </a:lnTo>
                <a:lnTo>
                  <a:pt x="855546" y="873480"/>
                </a:lnTo>
                <a:lnTo>
                  <a:pt x="855546" y="778622"/>
                </a:lnTo>
                <a:lnTo>
                  <a:pt x="0" y="778622"/>
                </a:lnTo>
                <a:lnTo>
                  <a:pt x="0" y="588905"/>
                </a:lnTo>
                <a:lnTo>
                  <a:pt x="370337" y="588905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55612" y="2973417"/>
            <a:ext cx="1197284" cy="1202218"/>
          </a:xfrm>
          <a:prstGeom prst="roundRect">
            <a:avLst>
              <a:gd name="adj" fmla="val 3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913795" y="1625600"/>
            <a:ext cx="10353762" cy="4267200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System Architecture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6937" r="6937"/>
          <a:stretch/>
        </p:blipFill>
        <p:spPr>
          <a:xfrm>
            <a:off x="4830544" y="4310737"/>
            <a:ext cx="2520262" cy="1202217"/>
          </a:xfrm>
          <a:custGeom>
            <a:avLst/>
            <a:gdLst>
              <a:gd name="connsiteX0" fmla="*/ 37168 w 1202219"/>
              <a:gd name="connsiteY0" fmla="*/ 0 h 1202217"/>
              <a:gd name="connsiteX1" fmla="*/ 1165051 w 1202219"/>
              <a:gd name="connsiteY1" fmla="*/ 0 h 1202217"/>
              <a:gd name="connsiteX2" fmla="*/ 1191331 w 1202219"/>
              <a:gd name="connsiteY2" fmla="*/ 10886 h 1202217"/>
              <a:gd name="connsiteX3" fmla="*/ 1202219 w 1202219"/>
              <a:gd name="connsiteY3" fmla="*/ 37171 h 1202217"/>
              <a:gd name="connsiteX4" fmla="*/ 1202219 w 1202219"/>
              <a:gd name="connsiteY4" fmla="*/ 1165044 h 1202217"/>
              <a:gd name="connsiteX5" fmla="*/ 1165046 w 1202219"/>
              <a:gd name="connsiteY5" fmla="*/ 1202217 h 1202217"/>
              <a:gd name="connsiteX6" fmla="*/ 37173 w 1202219"/>
              <a:gd name="connsiteY6" fmla="*/ 1202217 h 1202217"/>
              <a:gd name="connsiteX7" fmla="*/ 0 w 1202219"/>
              <a:gd name="connsiteY7" fmla="*/ 1165044 h 1202217"/>
              <a:gd name="connsiteX8" fmla="*/ 0 w 1202219"/>
              <a:gd name="connsiteY8" fmla="*/ 37171 h 1202217"/>
              <a:gd name="connsiteX9" fmla="*/ 10888 w 1202219"/>
              <a:gd name="connsiteY9" fmla="*/ 10886 h 12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2219" h="1202217">
                <a:moveTo>
                  <a:pt x="37168" y="0"/>
                </a:moveTo>
                <a:lnTo>
                  <a:pt x="1165051" y="0"/>
                </a:lnTo>
                <a:lnTo>
                  <a:pt x="1191331" y="10886"/>
                </a:lnTo>
                <a:cubicBezTo>
                  <a:pt x="1198058" y="17613"/>
                  <a:pt x="1202219" y="26906"/>
                  <a:pt x="1202219" y="37171"/>
                </a:cubicBezTo>
                <a:lnTo>
                  <a:pt x="1202219" y="1165044"/>
                </a:lnTo>
                <a:cubicBezTo>
                  <a:pt x="1202219" y="1185574"/>
                  <a:pt x="1185576" y="1202217"/>
                  <a:pt x="1165046" y="1202217"/>
                </a:cubicBezTo>
                <a:lnTo>
                  <a:pt x="37173" y="1202217"/>
                </a:lnTo>
                <a:cubicBezTo>
                  <a:pt x="16643" y="1202217"/>
                  <a:pt x="0" y="1185574"/>
                  <a:pt x="0" y="1165044"/>
                </a:cubicBezTo>
                <a:lnTo>
                  <a:pt x="0" y="37171"/>
                </a:lnTo>
                <a:cubicBezTo>
                  <a:pt x="0" y="26906"/>
                  <a:pt x="4161" y="17613"/>
                  <a:pt x="10888" y="10886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5447044" y="4557902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2322" y="2491115"/>
            <a:ext cx="3076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圖片需更換</a:t>
            </a:r>
            <a:r>
              <a:rPr lang="en-US" altLang="zh-TW" sz="2800" b="1" dirty="0"/>
              <a:t/>
            </a:r>
            <a:br>
              <a:rPr lang="en-US" altLang="zh-TW" sz="2800" b="1" dirty="0"/>
            </a:br>
            <a:r>
              <a:rPr lang="zh-TW" altLang="en-US" sz="2800" b="1" dirty="0" smtClean="0"/>
              <a:t>為各結果圖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DEMO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System </a:t>
            </a:r>
            <a:r>
              <a:rPr lang="en-US" dirty="0" smtClean="0"/>
              <a:t>Architecture &gt; </a:t>
            </a:r>
          </a:p>
          <a:p>
            <a:r>
              <a:rPr lang="en-US" dirty="0"/>
              <a:t>System DEMO</a:t>
            </a:r>
            <a:endParaRPr 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667" y="2941860"/>
            <a:ext cx="451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/>
              <a:t>影片將會放置於</a:t>
            </a:r>
            <a:r>
              <a:rPr lang="zh-TW" altLang="en-US" sz="3600" b="1" dirty="0"/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35436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1" y="1374888"/>
            <a:ext cx="3256839" cy="4296948"/>
          </a:xfrm>
          <a:prstGeom prst="roundRect">
            <a:avLst>
              <a:gd name="adj" fmla="val 757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44" y="1374886"/>
            <a:ext cx="3834289" cy="4296948"/>
          </a:xfrm>
          <a:prstGeom prst="roundRect">
            <a:avLst>
              <a:gd name="adj" fmla="val 967"/>
            </a:avLst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587" y="1374888"/>
            <a:ext cx="3432067" cy="4296948"/>
          </a:xfrm>
          <a:prstGeom prst="roundRect">
            <a:avLst>
              <a:gd name="adj" fmla="val 681"/>
            </a:avLst>
          </a:prstGeom>
        </p:spPr>
      </p:pic>
      <p:sp>
        <p:nvSpPr>
          <p:cNvPr id="49" name="Right Arrow 77"/>
          <p:cNvSpPr/>
          <p:nvPr/>
        </p:nvSpPr>
        <p:spPr>
          <a:xfrm>
            <a:off x="7683995" y="3204234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77"/>
          <p:cNvSpPr/>
          <p:nvPr/>
        </p:nvSpPr>
        <p:spPr>
          <a:xfrm>
            <a:off x="3383320" y="3204696"/>
            <a:ext cx="920139" cy="638251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52587" y="5759811"/>
            <a:ext cx="34320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Graph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01235" y="5759811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</a:t>
            </a:r>
            <a:r>
              <a:rPr lang="en-US" altLang="zh-TW" sz="2000" dirty="0" smtClean="0"/>
              <a:t>Rules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351" y="5759811"/>
            <a:ext cx="29778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/>
              <a:t>Mission Alphabet</a:t>
            </a:r>
            <a:endParaRPr lang="zh-TW" altLang="en-US" sz="20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393680" y="2958017"/>
            <a:ext cx="1390974" cy="884468"/>
            <a:chOff x="9334500" y="2284525"/>
            <a:chExt cx="2450154" cy="155796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3208443"/>
              <a:ext cx="2341078" cy="63404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265" y="2284525"/>
              <a:ext cx="981389" cy="98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7" y="1243014"/>
            <a:ext cx="3496443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 of Mission Alphabet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0237" y="1409699"/>
            <a:ext cx="6857319" cy="4533901"/>
          </a:xfrm>
        </p:spPr>
        <p:txBody>
          <a:bodyPr/>
          <a:lstStyle/>
          <a:p>
            <a:r>
              <a:rPr lang="en-US" altLang="zh-TW" b="1" dirty="0"/>
              <a:t>List of symbols</a:t>
            </a:r>
          </a:p>
          <a:p>
            <a:pPr lvl="1"/>
            <a:r>
              <a:rPr lang="en-US" altLang="zh-TW" dirty="0"/>
              <a:t>Nodes and connections</a:t>
            </a:r>
          </a:p>
          <a:p>
            <a:pPr lvl="1"/>
            <a:r>
              <a:rPr lang="en-US" altLang="zh-TW" dirty="0"/>
              <a:t>Directly preview before </a:t>
            </a:r>
            <a:r>
              <a:rPr lang="en-US" altLang="zh-TW" dirty="0" smtClean="0"/>
              <a:t>selected</a:t>
            </a:r>
            <a:endParaRPr lang="en-US" altLang="zh-TW" dirty="0"/>
          </a:p>
          <a:p>
            <a:r>
              <a:rPr lang="en-US" altLang="zh-TW" b="1" dirty="0"/>
              <a:t>Preview </a:t>
            </a:r>
            <a:r>
              <a:rPr lang="en-US" altLang="zh-TW" b="1" dirty="0" smtClean="0"/>
              <a:t>area</a:t>
            </a:r>
          </a:p>
          <a:p>
            <a:pPr lvl="1"/>
            <a:r>
              <a:rPr lang="en-US" altLang="zh-TW" dirty="0" smtClean="0"/>
              <a:t>Preview the symbol after editing immediately</a:t>
            </a:r>
          </a:p>
          <a:p>
            <a:pPr lvl="1"/>
            <a:r>
              <a:rPr lang="en-US" altLang="zh-TW" dirty="0" smtClean="0"/>
              <a:t>Submit </a:t>
            </a:r>
            <a:r>
              <a:rPr lang="en-US" altLang="zh-TW" dirty="0"/>
              <a:t>hint and form </a:t>
            </a:r>
            <a:r>
              <a:rPr lang="en-US" altLang="zh-TW" dirty="0" smtClean="0"/>
              <a:t>validations</a:t>
            </a:r>
          </a:p>
          <a:p>
            <a:r>
              <a:rPr lang="en-US" altLang="zh-TW" b="1" dirty="0" smtClean="0"/>
              <a:t>Default and extended nodes</a:t>
            </a:r>
          </a:p>
          <a:p>
            <a:pPr lvl="1"/>
            <a:r>
              <a:rPr lang="en-US" altLang="zh-TW" dirty="0" smtClean="0"/>
              <a:t>Default: </a:t>
            </a:r>
            <a:r>
              <a:rPr lang="en-US" altLang="zh-TW" i="1" dirty="0" smtClean="0"/>
              <a:t>None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Entrance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Goal</a:t>
            </a:r>
          </a:p>
          <a:p>
            <a:pPr lvl="1"/>
            <a:r>
              <a:rPr lang="en-US" altLang="zh-TW" dirty="0" smtClean="0"/>
              <a:t>Extended: </a:t>
            </a:r>
            <a:r>
              <a:rPr lang="en-US" altLang="zh-TW" i="1" dirty="0" smtClean="0"/>
              <a:t>Any</a:t>
            </a:r>
            <a:endParaRPr lang="en-US" altLang="zh-TW" i="1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</a:t>
            </a:r>
            <a:r>
              <a:rPr lang="en-US" dirty="0" smtClean="0"/>
              <a:t>Alphabet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93138"/>
            <a:ext cx="32568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Alphabet Window</a:t>
            </a:r>
            <a:endParaRPr lang="zh-TW" altLang="en-US" sz="2000" i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2727"/>
            <a:ext cx="3256839" cy="4296948"/>
          </a:xfrm>
          <a:prstGeom prst="roundRect">
            <a:avLst>
              <a:gd name="adj" fmla="val 289"/>
            </a:avLst>
          </a:prstGeom>
        </p:spPr>
      </p:pic>
    </p:spTree>
    <p:extLst>
      <p:ext uri="{BB962C8B-B14F-4D97-AF65-F5344CB8AC3E}">
        <p14:creationId xmlns:p14="http://schemas.microsoft.com/office/powerpoint/2010/main" val="26207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9" y="1243014"/>
            <a:ext cx="4046381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Rules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7157" y="1409699"/>
            <a:ext cx="6310400" cy="4533901"/>
          </a:xfrm>
        </p:spPr>
        <p:txBody>
          <a:bodyPr/>
          <a:lstStyle/>
          <a:p>
            <a:r>
              <a:rPr lang="en-US" altLang="zh-TW" b="1" dirty="0"/>
              <a:t>Hierarchy structure</a:t>
            </a:r>
          </a:p>
          <a:p>
            <a:pPr lvl="1"/>
            <a:r>
              <a:rPr lang="en-US" altLang="zh-TW" dirty="0"/>
              <a:t>Groups &gt; Rules &gt; </a:t>
            </a:r>
            <a:r>
              <a:rPr lang="en-US" altLang="zh-TW" dirty="0" smtClean="0"/>
              <a:t>Graph Grammar of </a:t>
            </a:r>
            <a:r>
              <a:rPr lang="en-US" altLang="zh-TW" dirty="0" smtClean="0"/>
              <a:t>Source </a:t>
            </a:r>
            <a:r>
              <a:rPr lang="en-US" altLang="zh-TW" dirty="0"/>
              <a:t>&amp; Replacement</a:t>
            </a:r>
          </a:p>
          <a:p>
            <a:pPr lvl="1"/>
            <a:r>
              <a:rPr lang="en-US" altLang="zh-TW" dirty="0"/>
              <a:t>Friendly interface to create, delete and edit.</a:t>
            </a:r>
          </a:p>
          <a:p>
            <a:r>
              <a:rPr lang="en-US" altLang="zh-TW" b="1" dirty="0"/>
              <a:t>Rule canvas</a:t>
            </a:r>
          </a:p>
          <a:p>
            <a:pPr lvl="1"/>
            <a:r>
              <a:rPr lang="en-US" altLang="zh-TW" dirty="0"/>
              <a:t>Drag &amp; drop to modify symbols</a:t>
            </a:r>
          </a:p>
          <a:p>
            <a:pPr lvl="1"/>
            <a:r>
              <a:rPr lang="en-US" altLang="zh-TW" dirty="0"/>
              <a:t>Custom size of canvas</a:t>
            </a:r>
          </a:p>
          <a:p>
            <a:pPr lvl="1"/>
            <a:r>
              <a:rPr lang="en-US" altLang="zh-TW" dirty="0"/>
              <a:t>Selected symbol highlighting</a:t>
            </a:r>
          </a:p>
          <a:p>
            <a:pPr lvl="1"/>
            <a:r>
              <a:rPr lang="en-US" altLang="zh-TW" dirty="0"/>
              <a:t>Connections stick on nodes </a:t>
            </a:r>
            <a:r>
              <a:rPr lang="en-US" altLang="zh-TW" dirty="0" smtClean="0"/>
              <a:t>automatically</a:t>
            </a:r>
          </a:p>
          <a:p>
            <a:pPr lvl="1"/>
            <a:r>
              <a:rPr lang="en-US" altLang="zh-TW" dirty="0" smtClean="0"/>
              <a:t>Back trace the states (Redo / Undo)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Rules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84804"/>
            <a:ext cx="38342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Rules Window</a:t>
            </a:r>
            <a:endParaRPr lang="zh-TW" altLang="en-US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66256"/>
            <a:ext cx="3834289" cy="4296948"/>
          </a:xfrm>
          <a:prstGeom prst="roundRect">
            <a:avLst>
              <a:gd name="adj" fmla="val 967"/>
            </a:avLst>
          </a:prstGeom>
        </p:spPr>
      </p:pic>
    </p:spTree>
    <p:extLst>
      <p:ext uri="{BB962C8B-B14F-4D97-AF65-F5344CB8AC3E}">
        <p14:creationId xmlns:p14="http://schemas.microsoft.com/office/powerpoint/2010/main" val="4203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" y="1243014"/>
            <a:ext cx="3633788" cy="45481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Mission Graph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7583" y="1409699"/>
            <a:ext cx="6719974" cy="4533901"/>
          </a:xfrm>
        </p:spPr>
        <p:txBody>
          <a:bodyPr/>
          <a:lstStyle/>
          <a:p>
            <a:r>
              <a:rPr lang="en-US" altLang="zh-TW" b="1" dirty="0"/>
              <a:t>Set starting </a:t>
            </a:r>
            <a:r>
              <a:rPr lang="en-US" altLang="zh-TW" b="1" dirty="0" smtClean="0"/>
              <a:t>node</a:t>
            </a:r>
          </a:p>
          <a:p>
            <a:pPr lvl="1"/>
            <a:r>
              <a:rPr lang="en-US" altLang="zh-TW" dirty="0" smtClean="0"/>
              <a:t>The head of the mission graph</a:t>
            </a:r>
            <a:endParaRPr lang="en-US" altLang="zh-TW" dirty="0"/>
          </a:p>
          <a:p>
            <a:r>
              <a:rPr lang="en-US" altLang="zh-TW" b="1" dirty="0"/>
              <a:t>Preview mission graph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</a:t>
            </a:r>
            <a:endParaRPr lang="en-US" altLang="zh-TW" b="1" dirty="0"/>
          </a:p>
          <a:p>
            <a:pPr lvl="1"/>
            <a:r>
              <a:rPr lang="en-US" altLang="zh-TW" dirty="0"/>
              <a:t>Based on the mission grammar previous window </a:t>
            </a:r>
            <a:r>
              <a:rPr lang="en-US" altLang="zh-TW" dirty="0" smtClean="0"/>
              <a:t>set</a:t>
            </a:r>
          </a:p>
          <a:p>
            <a:pPr lvl="1"/>
            <a:r>
              <a:rPr lang="en-US" altLang="zh-TW" dirty="0" smtClean="0"/>
              <a:t>Toggle the selectable rules </a:t>
            </a:r>
            <a:endParaRPr lang="en-US" altLang="zh-TW" dirty="0"/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match parts in graph with </a:t>
            </a:r>
            <a:r>
              <a:rPr lang="en-US" altLang="zh-TW" dirty="0" smtClean="0"/>
              <a:t>rules</a:t>
            </a:r>
          </a:p>
          <a:p>
            <a:pPr lvl="2"/>
            <a:r>
              <a:rPr lang="en-US" altLang="zh-TW" dirty="0"/>
              <a:t>VF Graph Isomorphism Algorithm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</a:t>
            </a:r>
            <a:r>
              <a:rPr lang="en-US" dirty="0" smtClean="0"/>
              <a:t>Grammars &gt; </a:t>
            </a:r>
            <a:endParaRPr lang="en-US" dirty="0"/>
          </a:p>
          <a:p>
            <a:r>
              <a:rPr lang="en-US" dirty="0"/>
              <a:t>Introduction of Mission Graph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3794" y="5779057"/>
            <a:ext cx="3432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/>
              <a:t>Mission </a:t>
            </a:r>
            <a:r>
              <a:rPr lang="en-US" altLang="zh-TW" sz="2000" i="1" dirty="0" smtClean="0"/>
              <a:t>Graph Window</a:t>
            </a:r>
            <a:endParaRPr lang="zh-TW" altLang="en-US" sz="2000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74888"/>
            <a:ext cx="3432067" cy="4296948"/>
          </a:xfrm>
          <a:prstGeom prst="roundRect">
            <a:avLst>
              <a:gd name="adj" fmla="val 681"/>
            </a:avLst>
          </a:prstGeom>
        </p:spPr>
      </p:pic>
    </p:spTree>
    <p:extLst>
      <p:ext uri="{BB962C8B-B14F-4D97-AF65-F5344CB8AC3E}">
        <p14:creationId xmlns:p14="http://schemas.microsoft.com/office/powerpoint/2010/main" val="4104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8618" r="7023" b="38622"/>
          <a:stretch/>
        </p:blipFill>
        <p:spPr>
          <a:xfrm>
            <a:off x="-1" y="3245221"/>
            <a:ext cx="12192001" cy="3039037"/>
          </a:xfrm>
          <a:prstGeom prst="rect">
            <a:avLst/>
          </a:prstGeom>
        </p:spPr>
      </p:pic>
      <p:sp>
        <p:nvSpPr>
          <p:cNvPr id="14" name="手繪多邊形 13"/>
          <p:cNvSpPr/>
          <p:nvPr/>
        </p:nvSpPr>
        <p:spPr>
          <a:xfrm>
            <a:off x="-308" y="4457700"/>
            <a:ext cx="12192308" cy="444500"/>
          </a:xfrm>
          <a:custGeom>
            <a:avLst/>
            <a:gdLst>
              <a:gd name="connsiteX0" fmla="*/ 0 w 12192308"/>
              <a:gd name="connsiteY0" fmla="*/ 0 h 444500"/>
              <a:gd name="connsiteX1" fmla="*/ 12192308 w 12192308"/>
              <a:gd name="connsiteY1" fmla="*/ 0 h 444500"/>
              <a:gd name="connsiteX2" fmla="*/ 12192308 w 12192308"/>
              <a:gd name="connsiteY2" fmla="*/ 444500 h 444500"/>
              <a:gd name="connsiteX3" fmla="*/ 0 w 12192308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308" h="444500">
                <a:moveTo>
                  <a:pt x="0" y="0"/>
                </a:moveTo>
                <a:lnTo>
                  <a:pt x="12192308" y="0"/>
                </a:lnTo>
                <a:lnTo>
                  <a:pt x="12192308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Introduction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7" name="文字版面配置區 2"/>
          <p:cNvSpPr txBox="1">
            <a:spLocks/>
          </p:cNvSpPr>
          <p:nvPr/>
        </p:nvSpPr>
        <p:spPr>
          <a:xfrm>
            <a:off x="913794" y="3264568"/>
            <a:ext cx="10353763" cy="25324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Motivation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/>
              <a:t>Research Goals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2753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9953" y="1603366"/>
            <a:ext cx="11141448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35806" y="2276153"/>
            <a:ext cx="10672763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340644" y="1708927"/>
            <a:ext cx="100740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Create the Mission Alphabet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755149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A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graphicFrame>
        <p:nvGraphicFramePr>
          <p:cNvPr id="18" name="內容版面配置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74094"/>
              </p:ext>
            </p:extLst>
          </p:nvPr>
        </p:nvGraphicFramePr>
        <p:xfrm>
          <a:off x="735107" y="2481259"/>
          <a:ext cx="10679536" cy="2936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9987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64025906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47350926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238114800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565620594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1460186742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65879723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398129210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915077298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2754292713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52071036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752273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38834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Node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Start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entrance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normal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goal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safe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Special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bomb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lock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secret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56378"/>
                  </a:ext>
                </a:extLst>
              </a:tr>
              <a:tr h="388347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(nm)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(boss)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(go)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(safe)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(shop)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(bomb)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(lock)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(srt)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(ts)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Display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Quantity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141582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Require-</a:t>
                      </a:r>
                      <a:r>
                        <a:rPr lang="en-US" altLang="zh-TW" sz="1400" dirty="0" err="1" smtClean="0">
                          <a:solidFill>
                            <a:schemeClr val="tx2"/>
                          </a:solidFill>
                        </a:rPr>
                        <a:t>ment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Battle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and end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Multi -choice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>
                        <a:alpha val="25098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Get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the key</a:t>
                      </a:r>
                      <a:r>
                        <a:rPr lang="zh-TW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from secret, then enter the secret or treasure room behind the wall that need to use the bomb to destroy it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467" y="3405186"/>
            <a:ext cx="400050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69" b="89655" l="3333" r="91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4440" r="16720" b="14009"/>
          <a:stretch/>
        </p:blipFill>
        <p:spPr>
          <a:xfrm>
            <a:off x="5574142" y="3407568"/>
            <a:ext cx="395289" cy="395287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091" l="6897" r="89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37" t="9318" r="13794" b="12954"/>
          <a:stretch/>
        </p:blipFill>
        <p:spPr>
          <a:xfrm>
            <a:off x="3305172" y="3414711"/>
            <a:ext cx="411956" cy="40719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1667" l="3846" r="94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2" t="4428" r="12501" b="8594"/>
          <a:stretch/>
        </p:blipFill>
        <p:spPr>
          <a:xfrm>
            <a:off x="4821531" y="3409950"/>
            <a:ext cx="392907" cy="397668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92" b="92308" l="7407" r="90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12" t="7452" r="13311" b="11298"/>
          <a:stretch/>
        </p:blipFill>
        <p:spPr>
          <a:xfrm>
            <a:off x="6322016" y="3418282"/>
            <a:ext cx="400050" cy="402432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383" b="95745" l="7143" r="8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7" t="6649" r="14120" b="4519"/>
          <a:stretch/>
        </p:blipFill>
        <p:spPr>
          <a:xfrm>
            <a:off x="7829620" y="3409949"/>
            <a:ext cx="404813" cy="397669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56" b="88889" l="9259" r="962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6250" r="9666" b="14583"/>
          <a:stretch/>
        </p:blipFill>
        <p:spPr>
          <a:xfrm>
            <a:off x="8577330" y="3392485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000" b="90000" l="377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7501" r="9496" b="6499"/>
          <a:stretch/>
        </p:blipFill>
        <p:spPr>
          <a:xfrm>
            <a:off x="10094483" y="3414710"/>
            <a:ext cx="397668" cy="40957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04" b="92157" l="5769" r="90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0" t="8824" r="8657" b="7353"/>
          <a:stretch/>
        </p:blipFill>
        <p:spPr>
          <a:xfrm>
            <a:off x="10849337" y="3400423"/>
            <a:ext cx="411957" cy="407193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1" t="5771" r="9374" b="8172"/>
          <a:stretch/>
        </p:blipFill>
        <p:spPr>
          <a:xfrm>
            <a:off x="1768767" y="3390897"/>
            <a:ext cx="426244" cy="426244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2" t="6972" r="7162" b="9053"/>
          <a:stretch/>
        </p:blipFill>
        <p:spPr>
          <a:xfrm>
            <a:off x="7074627" y="3408754"/>
            <a:ext cx="412750" cy="415926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545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72" y="3406372"/>
            <a:ext cx="415925" cy="415925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651" b="97674" l="0" r="97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64" y="3400423"/>
            <a:ext cx="406400" cy="412750"/>
          </a:xfrm>
          <a:prstGeom prst="rect">
            <a:avLst/>
          </a:prstGeom>
          <a:effectLst>
            <a:glow rad="25400">
              <a:schemeClr val="tx2">
                <a:alpha val="5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6467447" y="5747880"/>
            <a:ext cx="494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2"/>
                </a:solidFill>
              </a:rPr>
              <a:t>※ Limit of </a:t>
            </a:r>
            <a:r>
              <a:rPr lang="en-US" altLang="zh-TW" i="1" dirty="0" smtClean="0">
                <a:solidFill>
                  <a:schemeClr val="tx2"/>
                </a:solidFill>
              </a:rPr>
              <a:t>Zero</a:t>
            </a:r>
            <a:r>
              <a:rPr lang="en-US" altLang="zh-TW" dirty="0" smtClean="0">
                <a:solidFill>
                  <a:schemeClr val="tx2"/>
                </a:solidFill>
              </a:rPr>
              <a:t> Means infinite.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20" name="內容版面配置區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575689"/>
              </p:ext>
            </p:extLst>
          </p:nvPr>
        </p:nvGraphicFramePr>
        <p:xfrm>
          <a:off x="822659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Main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Path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Boss</a:t>
                      </a: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 Room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150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Set Secret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Expora-tion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More Branch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580445" y="1200150"/>
            <a:ext cx="11020464" cy="4803766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44969" y="1895153"/>
            <a:ext cx="10498444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472565" y="1327927"/>
            <a:ext cx="98915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the Mission Rules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892790" y="1284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974" y="1665972"/>
              <a:ext cx="409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B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0" t="2513" b="13402"/>
          <a:stretch/>
        </p:blipFill>
        <p:spPr>
          <a:xfrm>
            <a:off x="1185175" y="2520594"/>
            <a:ext cx="1475728" cy="635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2" t="745" b="881"/>
          <a:stretch/>
        </p:blipFill>
        <p:spPr>
          <a:xfrm>
            <a:off x="2702178" y="2520594"/>
            <a:ext cx="1479434" cy="635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" t="16266" r="836" b="2566"/>
          <a:stretch/>
        </p:blipFill>
        <p:spPr>
          <a:xfrm>
            <a:off x="1185175" y="3170676"/>
            <a:ext cx="1472700" cy="6363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3002" r="1017" b="2813"/>
          <a:stretch/>
        </p:blipFill>
        <p:spPr>
          <a:xfrm>
            <a:off x="2702178" y="3170676"/>
            <a:ext cx="1479434" cy="6396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t="3592" r="1246" b="2947"/>
          <a:stretch/>
        </p:blipFill>
        <p:spPr>
          <a:xfrm>
            <a:off x="1185175" y="3822704"/>
            <a:ext cx="1472700" cy="6356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" t="3132" r="1342" b="2682"/>
          <a:stretch/>
        </p:blipFill>
        <p:spPr>
          <a:xfrm>
            <a:off x="2702179" y="3822704"/>
            <a:ext cx="1479434" cy="639684"/>
          </a:xfrm>
          <a:prstGeom prst="rect">
            <a:avLst/>
          </a:prstGeom>
        </p:spPr>
      </p:pic>
      <p:graphicFrame>
        <p:nvGraphicFramePr>
          <p:cNvPr id="21" name="內容版面配置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1181057"/>
              </p:ext>
            </p:extLst>
          </p:nvPr>
        </p:nvGraphicFramePr>
        <p:xfrm>
          <a:off x="6273331" y="2084388"/>
          <a:ext cx="5090793" cy="368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913">
                  <a:extLst>
                    <a:ext uri="{9D8B030D-6E8A-4147-A177-3AD203B41FA5}">
                      <a16:colId xmlns:a16="http://schemas.microsoft.com/office/drawing/2014/main" val="31154802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57022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8145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9074504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495060222"/>
                    </a:ext>
                  </a:extLst>
                </a:gridCol>
              </a:tblGrid>
              <a:tr h="42799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Replacement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46009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Shop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8380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86914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100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25279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1922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Extend Safe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>
                        <a:alpha val="2470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45958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0 ~ 1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2320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Forward Lock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486073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484733"/>
                  </a:ext>
                </a:extLst>
              </a:tr>
              <a:tr h="325532">
                <a:tc rowSpan="2">
                  <a:txBody>
                    <a:bodyPr/>
                    <a:lstStyle/>
                    <a:p>
                      <a:pPr algn="ctr">
                        <a:lnSpc>
                          <a:spcPct val="75000"/>
                        </a:lnSpc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Flat Rooms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>
                        <a:alpha val="25098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Weight: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61285"/>
                  </a:ext>
                </a:extLst>
              </a:tr>
              <a:tr h="325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Limit:</a:t>
                      </a:r>
                      <a:endParaRPr lang="zh-TW" altLang="en-US" sz="1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tx2"/>
                          </a:solidFill>
                        </a:rPr>
                        <a:t>Unlimited</a:t>
                      </a:r>
                      <a:endParaRPr lang="zh-TW" alt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85665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" t="3435" r="1158" b="3689"/>
          <a:stretch/>
        </p:blipFill>
        <p:spPr>
          <a:xfrm>
            <a:off x="6632033" y="4471678"/>
            <a:ext cx="1479434" cy="6382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1" t="3373" r="1373" b="2782"/>
          <a:stretch/>
        </p:blipFill>
        <p:spPr>
          <a:xfrm>
            <a:off x="8155970" y="4471678"/>
            <a:ext cx="1481183" cy="640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" t="2407" r="1565" b="3554"/>
          <a:stretch/>
        </p:blipFill>
        <p:spPr>
          <a:xfrm>
            <a:off x="6632034" y="5124757"/>
            <a:ext cx="1479433" cy="6419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" t="4217" r="1432" b="3359"/>
          <a:stretch/>
        </p:blipFill>
        <p:spPr>
          <a:xfrm>
            <a:off x="8156406" y="5119405"/>
            <a:ext cx="1480747" cy="64060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191" y="4472350"/>
            <a:ext cx="1477422" cy="640343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5126017"/>
            <a:ext cx="1474267" cy="6381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69" r="1500" b="3306"/>
          <a:stretch/>
        </p:blipFill>
        <p:spPr>
          <a:xfrm>
            <a:off x="2705353" y="5122842"/>
            <a:ext cx="1476451" cy="63950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" t="4154" r="1480" b="3422"/>
          <a:stretch/>
        </p:blipFill>
        <p:spPr>
          <a:xfrm>
            <a:off x="8155970" y="2517891"/>
            <a:ext cx="1481183" cy="64079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4" y="3170301"/>
            <a:ext cx="1479434" cy="63741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0" t="4206" r="1098" b="3560"/>
          <a:stretch/>
        </p:blipFill>
        <p:spPr>
          <a:xfrm>
            <a:off x="8159031" y="3169504"/>
            <a:ext cx="1478122" cy="63872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0" t="4424" r="1456" b="2115"/>
          <a:stretch/>
        </p:blipFill>
        <p:spPr>
          <a:xfrm>
            <a:off x="6632033" y="2517891"/>
            <a:ext cx="1479434" cy="63741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7" t="4244" r="1645" b="3521"/>
          <a:stretch/>
        </p:blipFill>
        <p:spPr>
          <a:xfrm>
            <a:off x="1183608" y="4471678"/>
            <a:ext cx="1474267" cy="6381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" t="5114" r="1557" b="2840"/>
          <a:stretch/>
        </p:blipFill>
        <p:spPr>
          <a:xfrm>
            <a:off x="6632034" y="3822507"/>
            <a:ext cx="1479434" cy="63854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5" t="4257" r="1540" b="3508"/>
          <a:stretch/>
        </p:blipFill>
        <p:spPr>
          <a:xfrm>
            <a:off x="8155970" y="3822134"/>
            <a:ext cx="1480748" cy="6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3952874"/>
            <a:ext cx="3162907" cy="1427131"/>
          </a:xfrm>
          <a:prstGeom prst="roundRect">
            <a:avLst>
              <a:gd name="adj" fmla="val 3986"/>
            </a:avLst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Mission Grammars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3"/>
            <a:ext cx="6560428" cy="2215959"/>
          </a:xfrm>
        </p:spPr>
        <p:txBody>
          <a:bodyPr/>
          <a:lstStyle/>
          <a:p>
            <a:r>
              <a:rPr lang="en-US" altLang="zh-TW" dirty="0" smtClean="0"/>
              <a:t>Set the starting node</a:t>
            </a:r>
          </a:p>
          <a:p>
            <a:pPr lvl="1"/>
            <a:r>
              <a:rPr lang="en-US" altLang="zh-TW" dirty="0" smtClean="0"/>
              <a:t>Start to execute the iteration from the root. </a:t>
            </a:r>
          </a:p>
          <a:p>
            <a:r>
              <a:rPr lang="en-US" altLang="zh-TW" dirty="0" smtClean="0"/>
              <a:t>Set the random seed</a:t>
            </a:r>
          </a:p>
          <a:p>
            <a:pPr lvl="1"/>
            <a:r>
              <a:rPr lang="en-US" altLang="zh-TW" dirty="0"/>
              <a:t>Seed will affect </a:t>
            </a:r>
            <a:r>
              <a:rPr lang="en-US" altLang="zh-TW" b="1" dirty="0" smtClean="0">
                <a:solidFill>
                  <a:srgbClr val="FFC000"/>
                </a:solidFill>
              </a:rPr>
              <a:t>selection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when there are many candidates, or </a:t>
            </a:r>
            <a:r>
              <a:rPr lang="en-US" altLang="zh-TW" dirty="0"/>
              <a:t>and the </a:t>
            </a:r>
            <a:r>
              <a:rPr lang="en-US" altLang="zh-TW" b="1" dirty="0">
                <a:solidFill>
                  <a:srgbClr val="FFC000"/>
                </a:solidFill>
              </a:rPr>
              <a:t>additional iterations</a:t>
            </a:r>
            <a:r>
              <a:rPr lang="en-US" altLang="zh-TW" b="1" dirty="0"/>
              <a:t> </a:t>
            </a:r>
            <a:r>
              <a:rPr lang="en-US" altLang="zh-TW" b="1" baseline="30000" dirty="0"/>
              <a:t>[</a:t>
            </a:r>
            <a:r>
              <a:rPr lang="en-US" altLang="zh-TW" b="1" baseline="30000" dirty="0" smtClean="0"/>
              <a:t>1]</a:t>
            </a:r>
            <a:r>
              <a:rPr lang="en-US" altLang="zh-TW" dirty="0" smtClean="0"/>
              <a:t> in the moment.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4" y="2481944"/>
            <a:ext cx="3162907" cy="1380444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Export the Mission Graph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5" name="橢圓 14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3195" y="1665972"/>
              <a:ext cx="386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5BAC"/>
                  </a:solidFill>
                </a:rPr>
                <a:t>C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18049"/>
          <a:stretch/>
        </p:blipFill>
        <p:spPr>
          <a:xfrm>
            <a:off x="7962020" y="2592294"/>
            <a:ext cx="2909180" cy="1185723"/>
          </a:xfrm>
          <a:prstGeom prst="roundRect">
            <a:avLst>
              <a:gd name="adj" fmla="val 2207"/>
            </a:avLst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18150"/>
          <a:stretch/>
        </p:blipFill>
        <p:spPr>
          <a:xfrm>
            <a:off x="7971545" y="4060086"/>
            <a:ext cx="2899655" cy="1178449"/>
          </a:xfrm>
          <a:prstGeom prst="roundRect">
            <a:avLst>
              <a:gd name="adj" fmla="val 2118"/>
            </a:avLst>
          </a:prstGeom>
        </p:spPr>
      </p:pic>
      <p:cxnSp>
        <p:nvCxnSpPr>
          <p:cNvPr id="21" name="直線接點 20"/>
          <p:cNvCxnSpPr/>
          <p:nvPr/>
        </p:nvCxnSpPr>
        <p:spPr>
          <a:xfrm>
            <a:off x="1147864" y="4745219"/>
            <a:ext cx="6560428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80825"/>
              </p:ext>
            </p:extLst>
          </p:nvPr>
        </p:nvGraphicFramePr>
        <p:xfrm>
          <a:off x="1147864" y="4792537"/>
          <a:ext cx="6560428" cy="77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065">
                  <a:extLst>
                    <a:ext uri="{9D8B030D-6E8A-4147-A177-3AD203B41FA5}">
                      <a16:colId xmlns:a16="http://schemas.microsoft.com/office/drawing/2014/main" val="3745029282"/>
                    </a:ext>
                  </a:extLst>
                </a:gridCol>
                <a:gridCol w="4642363">
                  <a:extLst>
                    <a:ext uri="{9D8B030D-6E8A-4147-A177-3AD203B41FA5}">
                      <a16:colId xmlns:a16="http://schemas.microsoft.com/office/drawing/2014/main" val="3034382008"/>
                    </a:ext>
                  </a:extLst>
                </a:gridCol>
              </a:tblGrid>
              <a:tr h="774689">
                <a:tc>
                  <a:txBody>
                    <a:bodyPr/>
                    <a:lstStyle/>
                    <a:p>
                      <a:r>
                        <a:rPr lang="en-US" altLang="zh-TW" sz="1400" baseline="30000" dirty="0" smtClean="0">
                          <a:solidFill>
                            <a:schemeClr val="tx2"/>
                          </a:solidFill>
                        </a:rPr>
                        <a:t>[1]</a:t>
                      </a: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 additional iterations: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The completed generation</a:t>
                      </a:r>
                      <a:r>
                        <a:rPr lang="en-US" altLang="zh-TW" sz="1400" baseline="0" dirty="0" smtClean="0">
                          <a:solidFill>
                            <a:schemeClr val="tx2"/>
                          </a:solidFill>
                        </a:rPr>
                        <a:t> means all nodes in the graph are replaced to terminal nodes. Additionally executes some rules to replace the current graph.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98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Room </a:t>
            </a:r>
            <a:r>
              <a:rPr lang="en-US" altLang="zh-TW" dirty="0" smtClean="0"/>
              <a:t>Definitions</a:t>
            </a:r>
            <a:r>
              <a:rPr lang="en-US" altLang="zh-TW" dirty="0"/>
              <a:t> and </a:t>
            </a:r>
            <a:r>
              <a:rPr lang="en-US" altLang="zh-TW" dirty="0" smtClean="0"/>
              <a:t>Instruction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13795" y="1409699"/>
            <a:ext cx="5676882" cy="4533901"/>
          </a:xfrm>
        </p:spPr>
        <p:txBody>
          <a:bodyPr/>
          <a:lstStyle/>
          <a:p>
            <a:r>
              <a:rPr lang="en-US" altLang="zh-TW" b="1" dirty="0" smtClean="0"/>
              <a:t>Editor</a:t>
            </a:r>
          </a:p>
          <a:p>
            <a:pPr lvl="1"/>
            <a:r>
              <a:rPr lang="en-US" altLang="zh-TW" dirty="0" smtClean="0"/>
              <a:t>Voxel-based units</a:t>
            </a:r>
          </a:p>
          <a:p>
            <a:pPr lvl="1"/>
            <a:r>
              <a:rPr lang="en-US" altLang="zh-TW" dirty="0" smtClean="0"/>
              <a:t>Markers I - Decorations</a:t>
            </a:r>
          </a:p>
          <a:p>
            <a:pPr lvl="1"/>
            <a:r>
              <a:rPr lang="en-US" altLang="zh-TW" dirty="0" smtClean="0"/>
              <a:t>Markers II - Connections</a:t>
            </a:r>
          </a:p>
          <a:p>
            <a:r>
              <a:rPr lang="en-US" altLang="zh-TW" b="1" dirty="0"/>
              <a:t>Rewrite </a:t>
            </a:r>
            <a:r>
              <a:rPr lang="en-US" altLang="zh-TW" b="1" dirty="0" smtClean="0"/>
              <a:t>System II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Replacement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4" y="1960570"/>
            <a:ext cx="4470603" cy="3428406"/>
          </a:xfrm>
          <a:prstGeom prst="roundRect">
            <a:avLst>
              <a:gd name="adj" fmla="val 2079"/>
            </a:avLst>
          </a:prstGeom>
        </p:spPr>
      </p:pic>
    </p:spTree>
    <p:extLst>
      <p:ext uri="{BB962C8B-B14F-4D97-AF65-F5344CB8AC3E}">
        <p14:creationId xmlns:p14="http://schemas.microsoft.com/office/powerpoint/2010/main" val="3655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1667180"/>
            <a:ext cx="3472181" cy="1853259"/>
          </a:xfrm>
          <a:prstGeom prst="rect">
            <a:avLst/>
          </a:prstGeom>
        </p:spPr>
      </p:pic>
      <p:pic>
        <p:nvPicPr>
          <p:cNvPr id="1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4" y="3895090"/>
            <a:ext cx="3472181" cy="1831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Voxel-based </a:t>
            </a:r>
            <a:r>
              <a:rPr lang="en-US" altLang="zh-TW" dirty="0" smtClean="0"/>
              <a:t>units in Editor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843365" cy="4533901"/>
          </a:xfrm>
        </p:spPr>
        <p:txBody>
          <a:bodyPr/>
          <a:lstStyle/>
          <a:p>
            <a:r>
              <a:rPr lang="en-US" altLang="zh-TW" b="1" dirty="0" smtClean="0"/>
              <a:t>Hierarchy data structure</a:t>
            </a:r>
            <a:endParaRPr lang="en-US" altLang="zh-TW" b="1" dirty="0" smtClean="0"/>
          </a:p>
          <a:p>
            <a:pPr lvl="1"/>
            <a:r>
              <a:rPr lang="en-US" altLang="zh-TW" b="1" dirty="0" smtClean="0"/>
              <a:t>Level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</a:t>
            </a:r>
            <a:r>
              <a:rPr lang="en-US" altLang="zh-TW" dirty="0"/>
              <a:t>of volumes. </a:t>
            </a:r>
            <a:r>
              <a:rPr lang="en-US" altLang="zh-TW" dirty="0" smtClean="0"/>
              <a:t>Expresses a complete game level.</a:t>
            </a:r>
          </a:p>
          <a:p>
            <a:pPr lvl="1"/>
            <a:r>
              <a:rPr lang="en-US" altLang="zh-TW" b="1" dirty="0" smtClean="0"/>
              <a:t>Volume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set of chunks</a:t>
            </a:r>
            <a:r>
              <a:rPr lang="en-US" altLang="zh-TW" dirty="0"/>
              <a:t>. Mostly </a:t>
            </a:r>
            <a:r>
              <a:rPr lang="en-US" altLang="zh-TW" dirty="0" smtClean="0"/>
              <a:t>expresses </a:t>
            </a:r>
            <a:r>
              <a:rPr lang="en-US" altLang="zh-TW" dirty="0"/>
              <a:t>a room.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Chunk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Consists </a:t>
            </a:r>
            <a:r>
              <a:rPr lang="en-US" altLang="zh-TW" dirty="0" smtClean="0"/>
              <a:t>of 9x9x9 voxel. Based on the size of volume, uses different numbers of chunk.</a:t>
            </a:r>
          </a:p>
          <a:p>
            <a:pPr lvl="1"/>
            <a:r>
              <a:rPr lang="en-US" altLang="zh-TW" b="1" dirty="0" smtClean="0"/>
              <a:t>Voxel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The minimum unit of level, size is 3x2x3. It can be a block </a:t>
            </a:r>
            <a:r>
              <a:rPr lang="en-US" altLang="zh-TW" dirty="0"/>
              <a:t>or nine direction decorations.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34747"/>
          <a:stretch/>
        </p:blipFill>
        <p:spPr>
          <a:xfrm>
            <a:off x="8045847" y="1791801"/>
            <a:ext cx="3221710" cy="1604746"/>
          </a:xfrm>
          <a:prstGeom prst="roundRect">
            <a:avLst>
              <a:gd name="adj" fmla="val 3064"/>
            </a:avLst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34998"/>
          <a:stretch/>
        </p:blipFill>
        <p:spPr>
          <a:xfrm>
            <a:off x="8045847" y="4016572"/>
            <a:ext cx="3221710" cy="1587080"/>
          </a:xfrm>
          <a:prstGeom prst="roundRect">
            <a:avLst>
              <a:gd name="adj" fmla="val 2913"/>
            </a:avLst>
          </a:prstGeom>
        </p:spPr>
      </p:pic>
    </p:spTree>
    <p:extLst>
      <p:ext uri="{BB962C8B-B14F-4D97-AF65-F5344CB8AC3E}">
        <p14:creationId xmlns:p14="http://schemas.microsoft.com/office/powerpoint/2010/main" val="27436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Decorations in </a:t>
            </a:r>
            <a:r>
              <a:rPr lang="en-US" altLang="zh-TW" dirty="0"/>
              <a:t>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468477"/>
            <a:ext cx="3337559" cy="3316883"/>
          </a:xfrm>
          <a:prstGeom prst="rect">
            <a:avLst/>
          </a:prstGeom>
        </p:spPr>
      </p:pic>
      <p:pic>
        <p:nvPicPr>
          <p:cNvPr id="47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85" y="1421630"/>
            <a:ext cx="1625600" cy="1737495"/>
          </a:xfrm>
          <a:prstGeom prst="rect">
            <a:avLst/>
          </a:prstGeom>
        </p:spPr>
      </p:pic>
      <p:pic>
        <p:nvPicPr>
          <p:cNvPr id="46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421630"/>
            <a:ext cx="1625600" cy="17374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Connections in </a:t>
            </a:r>
            <a:r>
              <a:rPr lang="en-US" altLang="zh-TW" dirty="0"/>
              <a:t>Editor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Editor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7" y="1624275"/>
            <a:ext cx="3023516" cy="2997676"/>
          </a:xfrm>
          <a:prstGeom prst="roundRect">
            <a:avLst>
              <a:gd name="adj" fmla="val 815"/>
            </a:avLst>
          </a:prstGeom>
        </p:spPr>
      </p:pic>
      <p:sp>
        <p:nvSpPr>
          <p:cNvPr id="8" name="橢圓 7"/>
          <p:cNvSpPr/>
          <p:nvPr/>
        </p:nvSpPr>
        <p:spPr>
          <a:xfrm>
            <a:off x="4675053" y="2713637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B05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10" y="1565775"/>
            <a:ext cx="1352550" cy="1457325"/>
          </a:xfrm>
          <a:prstGeom prst="roundRect">
            <a:avLst>
              <a:gd name="adj" fmla="val 3002"/>
            </a:avLst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212" y="1556249"/>
            <a:ext cx="1343025" cy="1476375"/>
          </a:xfrm>
          <a:prstGeom prst="roundRect">
            <a:avLst>
              <a:gd name="adj" fmla="val 2905"/>
            </a:avLst>
          </a:prstGeom>
        </p:spPr>
      </p:pic>
      <p:cxnSp>
        <p:nvCxnSpPr>
          <p:cNvPr id="15" name="肘形接點 14"/>
          <p:cNvCxnSpPr>
            <a:stCxn id="10" idx="6"/>
            <a:endCxn id="47" idx="1"/>
          </p:cNvCxnSpPr>
          <p:nvPr/>
        </p:nvCxnSpPr>
        <p:spPr>
          <a:xfrm>
            <a:off x="6467448" y="2189025"/>
            <a:ext cx="2945937" cy="1013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5648506" y="1779554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9" idx="6"/>
            <a:endCxn id="47" idx="1"/>
          </p:cNvCxnSpPr>
          <p:nvPr/>
        </p:nvCxnSpPr>
        <p:spPr>
          <a:xfrm flipV="1">
            <a:off x="7448147" y="2290378"/>
            <a:ext cx="1965238" cy="832731"/>
          </a:xfrm>
          <a:prstGeom prst="bentConnector3">
            <a:avLst>
              <a:gd name="adj1" fmla="val 24797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6"/>
            <a:endCxn id="47" idx="1"/>
          </p:cNvCxnSpPr>
          <p:nvPr/>
        </p:nvCxnSpPr>
        <p:spPr>
          <a:xfrm flipV="1">
            <a:off x="6472412" y="2290378"/>
            <a:ext cx="2940973" cy="16526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070C0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629205" y="2713638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53470" y="3533520"/>
            <a:ext cx="818942" cy="81894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>
            <a:glow rad="127000">
              <a:srgbClr val="0070C0">
                <a:alpha val="2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肘形接點 25"/>
          <p:cNvCxnSpPr>
            <a:stCxn id="8" idx="2"/>
            <a:endCxn id="46" idx="3"/>
          </p:cNvCxnSpPr>
          <p:nvPr/>
        </p:nvCxnSpPr>
        <p:spPr>
          <a:xfrm rot="10800000">
            <a:off x="2794001" y="2290378"/>
            <a:ext cx="1881052" cy="832730"/>
          </a:xfrm>
          <a:prstGeom prst="bentConnector3">
            <a:avLst>
              <a:gd name="adj1" fmla="val 22656"/>
            </a:avLst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rgbClr val="098D35">
                <a:alpha val="15000"/>
              </a:srgbClr>
            </a:glow>
            <a:outerShdw blurRad="63500" sx="102000" sy="102000" algn="c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47"/>
          <p:cNvSpPr txBox="1">
            <a:spLocks/>
          </p:cNvSpPr>
          <p:nvPr/>
        </p:nvSpPr>
        <p:spPr>
          <a:xfrm>
            <a:off x="8866496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Connections</a:t>
            </a:r>
            <a:endParaRPr lang="en-US" altLang="zh-TW" b="1" dirty="0"/>
          </a:p>
          <a:p>
            <a:r>
              <a:rPr lang="en-US" altLang="zh-TW" dirty="0" smtClean="0"/>
              <a:t>Any amount</a:t>
            </a:r>
          </a:p>
          <a:p>
            <a:r>
              <a:rPr lang="en-US" altLang="zh-TW" dirty="0"/>
              <a:t>Outer </a:t>
            </a:r>
            <a:r>
              <a:rPr lang="en-US" altLang="zh-TW" dirty="0" smtClean="0"/>
              <a:t>direction</a:t>
            </a:r>
          </a:p>
          <a:p>
            <a:endParaRPr lang="zh-TW" altLang="en-US" dirty="0"/>
          </a:p>
        </p:txBody>
      </p:sp>
      <p:sp>
        <p:nvSpPr>
          <p:cNvPr id="51" name="內容版面配置區 47"/>
          <p:cNvSpPr txBox="1">
            <a:spLocks/>
          </p:cNvSpPr>
          <p:nvPr/>
        </p:nvSpPr>
        <p:spPr>
          <a:xfrm>
            <a:off x="631035" y="3367380"/>
            <a:ext cx="2719378" cy="15636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sz="2400" b="1" dirty="0" smtClean="0"/>
              <a:t>Starting node</a:t>
            </a:r>
          </a:p>
          <a:p>
            <a:r>
              <a:rPr lang="en-US" altLang="zh-TW" dirty="0" smtClean="0"/>
              <a:t>Zero or one</a:t>
            </a:r>
          </a:p>
          <a:p>
            <a:r>
              <a:rPr lang="en-US" altLang="zh-TW" dirty="0" smtClean="0"/>
              <a:t>Inner direction</a:t>
            </a:r>
          </a:p>
          <a:p>
            <a:endParaRPr lang="zh-TW" altLang="en-US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90575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029700" y="3831316"/>
            <a:ext cx="2390775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65110" y="51748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內容版面配置區 2"/>
          <p:cNvSpPr txBox="1">
            <a:spLocks/>
          </p:cNvSpPr>
          <p:nvPr/>
        </p:nvSpPr>
        <p:spPr>
          <a:xfrm>
            <a:off x="790575" y="5264142"/>
            <a:ext cx="10600202" cy="819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C000"/>
                </a:solidFill>
              </a:rPr>
              <a:t>connection</a:t>
            </a:r>
            <a:r>
              <a:rPr lang="en-US" altLang="zh-TW" dirty="0"/>
              <a:t> of “</a:t>
            </a:r>
            <a:r>
              <a:rPr lang="en-US" altLang="zh-TW" b="1" dirty="0"/>
              <a:t>A volume</a:t>
            </a:r>
            <a:r>
              <a:rPr lang="en-US" altLang="zh-TW" dirty="0"/>
              <a:t>” will stick with the </a:t>
            </a:r>
            <a:r>
              <a:rPr lang="en-US" altLang="zh-TW" b="1" dirty="0">
                <a:solidFill>
                  <a:srgbClr val="FFC000"/>
                </a:solidFill>
              </a:rPr>
              <a:t>starting node</a:t>
            </a:r>
            <a:r>
              <a:rPr lang="en-US" altLang="zh-TW" dirty="0"/>
              <a:t> of “</a:t>
            </a:r>
            <a:r>
              <a:rPr lang="en-US" altLang="zh-TW" b="1" dirty="0"/>
              <a:t>B volume</a:t>
            </a:r>
            <a:r>
              <a:rPr lang="en-US" altLang="zh-TW" dirty="0"/>
              <a:t>”, according to their direction of arrow</a:t>
            </a:r>
            <a:r>
              <a:rPr lang="en-US" altLang="zh-TW" dirty="0" smtClean="0"/>
              <a:t>. If doesn’t exist any stating node, will pick one connection randomly.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of Rewrite </a:t>
            </a:r>
            <a:r>
              <a:rPr lang="en-US" altLang="zh-TW" dirty="0" smtClean="0"/>
              <a:t>System II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Building </a:t>
            </a:r>
            <a:r>
              <a:rPr lang="en-US" altLang="zh-TW" dirty="0" smtClean="0"/>
              <a:t>Instructions</a:t>
            </a:r>
            <a:endParaRPr lang="en-US" altLang="zh-TW" dirty="0"/>
          </a:p>
          <a:p>
            <a:pPr lvl="1"/>
            <a:r>
              <a:rPr lang="en-US" altLang="zh-TW" dirty="0" smtClean="0"/>
              <a:t>Each rule in the shape grammar was associated with a </a:t>
            </a:r>
            <a:r>
              <a:rPr lang="en-US" altLang="zh-TW" b="1" dirty="0" smtClean="0">
                <a:solidFill>
                  <a:srgbClr val="FFC000"/>
                </a:solidFill>
              </a:rPr>
              <a:t>terminal symbol</a:t>
            </a:r>
            <a:r>
              <a:rPr lang="en-US" altLang="zh-TW" dirty="0" smtClean="0"/>
              <a:t> form in the mission grammar.</a:t>
            </a:r>
          </a:p>
          <a:p>
            <a:pPr lvl="1"/>
            <a:r>
              <a:rPr lang="en-US" altLang="zh-TW" dirty="0"/>
              <a:t>Look for rules that implement that symbol, selects one at random based on their </a:t>
            </a:r>
            <a:r>
              <a:rPr lang="en-US" altLang="zh-TW" b="1" dirty="0">
                <a:solidFill>
                  <a:srgbClr val="FFC000"/>
                </a:solidFill>
              </a:rPr>
              <a:t>relative weight</a:t>
            </a:r>
            <a:r>
              <a:rPr lang="en-US" altLang="zh-TW" dirty="0"/>
              <a:t>.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 smtClean="0"/>
              <a:t>Instruction </a:t>
            </a:r>
            <a:r>
              <a:rPr lang="en-US" dirty="0"/>
              <a:t>of Rewrite </a:t>
            </a:r>
            <a:r>
              <a:rPr lang="en-US" dirty="0" smtClean="0"/>
              <a:t>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40" y="3178193"/>
            <a:ext cx="7721469" cy="27654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113733" y="4022287"/>
            <a:ext cx="1953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/>
            </a:r>
            <a:br>
              <a:rPr lang="en-US" altLang="zh-TW" sz="3200" b="1" dirty="0" smtClean="0">
                <a:solidFill>
                  <a:srgbClr val="FF0000"/>
                </a:solidFill>
              </a:rPr>
            </a:br>
            <a:r>
              <a:rPr lang="zh-TW" altLang="en-US" sz="3200" b="1" dirty="0" smtClean="0">
                <a:solidFill>
                  <a:srgbClr val="FF0000"/>
                </a:solidFill>
              </a:rPr>
              <a:t>需更換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Replacement</a:t>
            </a:r>
            <a:r>
              <a:rPr lang="en-US" altLang="zh-TW" dirty="0" smtClean="0"/>
              <a:t> of Rewrite </a:t>
            </a:r>
            <a:r>
              <a:rPr lang="en-US" altLang="zh-TW" dirty="0" smtClean="0"/>
              <a:t>System II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Replacement of Rewrite </a:t>
            </a:r>
            <a:r>
              <a:rPr lang="en-US" dirty="0" smtClean="0"/>
              <a:t>System II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Collision issue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</a:t>
            </a:r>
            <a:r>
              <a:rPr lang="en-US" dirty="0" smtClean="0"/>
              <a:t>Instruction &gt; </a:t>
            </a:r>
          </a:p>
          <a:p>
            <a:r>
              <a:rPr lang="en-US" dirty="0"/>
              <a:t>Collision issue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會再翻成英文</a:t>
            </a:r>
            <a:r>
              <a:rPr lang="en-US" altLang="zh-TW" dirty="0" smtClean="0"/>
              <a:t>]</a:t>
            </a:r>
          </a:p>
          <a:p>
            <a:r>
              <a:rPr lang="zh-TW" altLang="zh-TW" dirty="0">
                <a:effectLst/>
              </a:rPr>
              <a:t>程序化內容自動生成</a:t>
            </a:r>
            <a:r>
              <a:rPr lang="en-US" altLang="zh-TW" dirty="0">
                <a:effectLst/>
              </a:rPr>
              <a:t> (Procedural Content Generation) </a:t>
            </a:r>
            <a:r>
              <a:rPr lang="zh-TW" altLang="zh-TW" dirty="0">
                <a:effectLst/>
              </a:rPr>
              <a:t>在過去就廣泛被應用於遊戲設計領域，其主要目的為增加遊戲內容的隨機性與多樣性</a:t>
            </a:r>
            <a:r>
              <a:rPr lang="zh-TW" altLang="zh-TW" dirty="0" smtClean="0">
                <a:effectLst/>
              </a:rPr>
              <a:t>。</a:t>
            </a:r>
            <a:r>
              <a:rPr lang="zh-TW" altLang="en-US" dirty="0" smtClean="0">
                <a:effectLst/>
              </a:rPr>
              <a:t>我們預期</a:t>
            </a:r>
            <a:r>
              <a:rPr lang="zh-TW" altLang="en-US" dirty="0" smtClean="0"/>
              <a:t>讓</a:t>
            </a:r>
            <a:r>
              <a:rPr lang="zh-TW" altLang="en-US" dirty="0"/>
              <a:t>玩家在進行遊戲時能夠遵循關卡設計師的劇情脈絡外，亦能夠體驗到有意義且多樣化的遊戲關卡內容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複雜系統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Motivation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913795" y="3444240"/>
            <a:ext cx="5804786" cy="2499360"/>
            <a:chOff x="913795" y="3063240"/>
            <a:chExt cx="7236768" cy="3115927"/>
          </a:xfrm>
        </p:grpSpPr>
        <p:pic>
          <p:nvPicPr>
            <p:cNvPr id="11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063240"/>
              <a:ext cx="3496443" cy="2715818"/>
            </a:xfrm>
            <a:prstGeom prst="rect">
              <a:avLst/>
            </a:prstGeom>
          </p:spPr>
        </p:pic>
        <p:pic>
          <p:nvPicPr>
            <p:cNvPr id="12" name="Picture 19" descr="Slate-V2-HD-compPhotoIns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120" y="3063240"/>
              <a:ext cx="3496443" cy="271581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43" y="3220627"/>
              <a:ext cx="3189551" cy="2392163"/>
            </a:xfrm>
            <a:prstGeom prst="roundRect">
              <a:avLst>
                <a:gd name="adj" fmla="val 2255"/>
              </a:avLst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3220627"/>
              <a:ext cx="3189551" cy="2392163"/>
            </a:xfrm>
            <a:prstGeom prst="roundRect">
              <a:avLst>
                <a:gd name="adj" fmla="val 3194"/>
              </a:avLst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067242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Dungeon Architect</a:t>
              </a:r>
              <a:endParaRPr lang="zh-TW" altLang="en-US" sz="2000" i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808995" y="5779057"/>
              <a:ext cx="318955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000" i="1" dirty="0" smtClean="0"/>
                <a:t>DunGen</a:t>
              </a:r>
              <a:endParaRPr lang="zh-TW" altLang="en-US" sz="2000" i="1" dirty="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6836"/>
              </p:ext>
            </p:extLst>
          </p:nvPr>
        </p:nvGraphicFramePr>
        <p:xfrm>
          <a:off x="6914206" y="3630929"/>
          <a:ext cx="4353351" cy="18836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753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353938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4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/>
              <a:t>Design </a:t>
            </a:r>
            <a:r>
              <a:rPr lang="en-US" altLang="zh-TW" sz="2400" dirty="0" smtClean="0"/>
              <a:t>the Volumes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5562" y="1665972"/>
              <a:ext cx="421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D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Append the Starting Node &amp; Connections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E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5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Instruction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0790" y="1665972"/>
              <a:ext cx="3914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F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Room Definitions and Instruction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Defined the Replacement of Rewrite System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4378" y="1665972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G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Genetic Algorithm in Segments 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 smtClean="0"/>
              <a:t>Genetic Algorithm</a:t>
            </a:r>
          </a:p>
          <a:p>
            <a:pPr lvl="1"/>
            <a:r>
              <a:rPr lang="en-US" altLang="zh-TW" dirty="0" smtClean="0"/>
              <a:t>Algorithm flow</a:t>
            </a:r>
          </a:p>
          <a:p>
            <a:pPr lvl="1"/>
            <a:r>
              <a:rPr lang="en-US" altLang="zh-TW" dirty="0" smtClean="0"/>
              <a:t>Gene</a:t>
            </a:r>
          </a:p>
          <a:p>
            <a:pPr lvl="1"/>
            <a:r>
              <a:rPr lang="en-US" altLang="zh-TW" dirty="0" smtClean="0"/>
              <a:t>Crossover</a:t>
            </a:r>
          </a:p>
          <a:p>
            <a:pPr lvl="1"/>
            <a:r>
              <a:rPr lang="en-US" altLang="zh-TW" dirty="0" smtClean="0"/>
              <a:t>Mutation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Nine fitness functions</a:t>
            </a:r>
          </a:p>
          <a:p>
            <a:pPr lvl="1"/>
            <a:r>
              <a:rPr lang="en-US" altLang="zh-TW" dirty="0" smtClean="0"/>
              <a:t>Neglected</a:t>
            </a:r>
            <a:endParaRPr lang="en-US" altLang="zh-TW" dirty="0"/>
          </a:p>
          <a:p>
            <a:pPr lvl="1"/>
            <a:r>
              <a:rPr lang="en-US" altLang="zh-TW" dirty="0" smtClean="0"/>
              <a:t>Block</a:t>
            </a:r>
            <a:endParaRPr lang="en-US" altLang="zh-TW" dirty="0"/>
          </a:p>
          <a:p>
            <a:pPr lvl="1"/>
            <a:r>
              <a:rPr lang="en-US" altLang="zh-TW" dirty="0" smtClean="0"/>
              <a:t>Intercept</a:t>
            </a:r>
            <a:endParaRPr lang="en-US" altLang="zh-TW" dirty="0"/>
          </a:p>
          <a:p>
            <a:pPr lvl="1"/>
            <a:r>
              <a:rPr lang="en-US" altLang="zh-TW" dirty="0" smtClean="0"/>
              <a:t>Patrol</a:t>
            </a:r>
            <a:endParaRPr lang="en-US" altLang="zh-TW" dirty="0"/>
          </a:p>
          <a:p>
            <a:pPr lvl="1"/>
            <a:r>
              <a:rPr lang="en-US" altLang="zh-TW" dirty="0" smtClean="0"/>
              <a:t>Guard</a:t>
            </a:r>
            <a:endParaRPr lang="en-US" altLang="zh-TW" dirty="0"/>
          </a:p>
          <a:p>
            <a:pPr lvl="1"/>
            <a:r>
              <a:rPr lang="en-US" altLang="zh-TW" dirty="0"/>
              <a:t>Dominated	</a:t>
            </a:r>
          </a:p>
          <a:p>
            <a:pPr lvl="1"/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 smtClean="0"/>
              <a:t>Cover</a:t>
            </a:r>
            <a:endParaRPr lang="en-US" altLang="zh-TW" dirty="0"/>
          </a:p>
          <a:p>
            <a:pPr lvl="1"/>
            <a:r>
              <a:rPr lang="en-US" altLang="zh-TW" dirty="0" smtClean="0"/>
              <a:t>Trap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表格 4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874"/>
              </p:ext>
            </p:extLst>
          </p:nvPr>
        </p:nvGraphicFramePr>
        <p:xfrm>
          <a:off x="8950426" y="3310782"/>
          <a:ext cx="2868679" cy="26543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88862">
                  <a:extLst>
                    <a:ext uri="{9D8B030D-6E8A-4147-A177-3AD203B41FA5}">
                      <a16:colId xmlns:a16="http://schemas.microsoft.com/office/drawing/2014/main" val="3486473503"/>
                    </a:ext>
                  </a:extLst>
                </a:gridCol>
                <a:gridCol w="2279817">
                  <a:extLst>
                    <a:ext uri="{9D8B030D-6E8A-4147-A177-3AD203B41FA5}">
                      <a16:colId xmlns:a16="http://schemas.microsoft.com/office/drawing/2014/main" val="3274446159"/>
                    </a:ext>
                  </a:extLst>
                </a:gridCol>
              </a:tblGrid>
              <a:tr h="5308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Gene</a:t>
                      </a:r>
                      <a:r>
                        <a:rPr lang="en-US" altLang="zh-TW" sz="2000" baseline="0" dirty="0" smtClean="0"/>
                        <a:t> Type</a:t>
                      </a:r>
                      <a:endParaRPr lang="zh-TW" altLang="en-US" sz="2000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8D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62947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Empty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023680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Enemy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44445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Treasure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40915"/>
                  </a:ext>
                </a:extLst>
              </a:tr>
              <a:tr h="530861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Trap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762341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</a:t>
            </a:r>
            <a:r>
              <a:rPr lang="en-US" dirty="0" smtClean="0"/>
              <a:t>Evolution</a:t>
            </a:r>
            <a:r>
              <a:rPr lang="en-US" dirty="0"/>
              <a:t> </a:t>
            </a:r>
            <a:r>
              <a:rPr lang="en-US" dirty="0" smtClean="0"/>
              <a:t>&gt; 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88" name="群組 187"/>
          <p:cNvGrpSpPr/>
          <p:nvPr/>
        </p:nvGrpSpPr>
        <p:grpSpPr>
          <a:xfrm>
            <a:off x="619189" y="1970973"/>
            <a:ext cx="2445780" cy="3194009"/>
            <a:chOff x="9376545" y="1742097"/>
            <a:chExt cx="2445780" cy="3194009"/>
          </a:xfrm>
        </p:grpSpPr>
        <p:grpSp>
          <p:nvGrpSpPr>
            <p:cNvPr id="8" name="Group 17"/>
            <p:cNvGrpSpPr/>
            <p:nvPr/>
          </p:nvGrpSpPr>
          <p:grpSpPr>
            <a:xfrm>
              <a:off x="9376546" y="1742097"/>
              <a:ext cx="2445779" cy="1486723"/>
              <a:chOff x="523981" y="2297059"/>
              <a:chExt cx="5085709" cy="3091465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523981" y="2297059"/>
                <a:ext cx="5085709" cy="3091465"/>
                <a:chOff x="410965" y="1780675"/>
                <a:chExt cx="6045377" cy="3674821"/>
              </a:xfrm>
            </p:grpSpPr>
            <p:pic>
              <p:nvPicPr>
                <p:cNvPr id="16" name="Picture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0965" y="1780675"/>
                  <a:ext cx="6045377" cy="3674821"/>
                </a:xfrm>
                <a:prstGeom prst="rect">
                  <a:avLst/>
                </a:prstGeom>
              </p:spPr>
            </p:pic>
            <p:sp>
              <p:nvSpPr>
                <p:cNvPr id="17" name="Rectangle 2"/>
                <p:cNvSpPr/>
                <p:nvPr/>
              </p:nvSpPr>
              <p:spPr>
                <a:xfrm>
                  <a:off x="410965" y="4540831"/>
                  <a:ext cx="6045377" cy="91466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523981" y="4619057"/>
                <a:ext cx="5085709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Basement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9376545" y="3449383"/>
              <a:ext cx="2445780" cy="1486723"/>
              <a:chOff x="6567599" y="2297061"/>
              <a:chExt cx="5085711" cy="3091465"/>
            </a:xfrm>
          </p:grpSpPr>
          <p:grpSp>
            <p:nvGrpSpPr>
              <p:cNvPr id="10" name="Group 5"/>
              <p:cNvGrpSpPr/>
              <p:nvPr/>
            </p:nvGrpSpPr>
            <p:grpSpPr>
              <a:xfrm>
                <a:off x="6567599" y="2297061"/>
                <a:ext cx="5079386" cy="3091465"/>
                <a:chOff x="5311736" y="1780675"/>
                <a:chExt cx="6037861" cy="3674821"/>
              </a:xfrm>
            </p:grpSpPr>
            <p:pic>
              <p:nvPicPr>
                <p:cNvPr id="12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736" y="1780675"/>
                  <a:ext cx="6037861" cy="3674821"/>
                </a:xfrm>
                <a:prstGeom prst="rect">
                  <a:avLst/>
                </a:prstGeom>
              </p:spPr>
            </p:pic>
            <p:sp>
              <p:nvSpPr>
                <p:cNvPr id="13" name="Rectangle 14"/>
                <p:cNvSpPr/>
                <p:nvPr/>
              </p:nvSpPr>
              <p:spPr>
                <a:xfrm>
                  <a:off x="5311738" y="4516101"/>
                  <a:ext cx="6037859" cy="93939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Box 16"/>
              <p:cNvSpPr txBox="1"/>
              <p:nvPr/>
            </p:nvSpPr>
            <p:spPr>
              <a:xfrm>
                <a:off x="6567600" y="4598254"/>
                <a:ext cx="5085710" cy="76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Ground</a:t>
                </a:r>
                <a:endParaRPr lang="en-US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91" name="群組 190"/>
          <p:cNvGrpSpPr/>
          <p:nvPr/>
        </p:nvGrpSpPr>
        <p:grpSpPr>
          <a:xfrm>
            <a:off x="4217750" y="1754517"/>
            <a:ext cx="4103731" cy="2327964"/>
            <a:chOff x="5143885" y="2262791"/>
            <a:chExt cx="4103731" cy="2327964"/>
          </a:xfrm>
        </p:grpSpPr>
        <p:grpSp>
          <p:nvGrpSpPr>
            <p:cNvPr id="190" name="群組 189"/>
            <p:cNvGrpSpPr/>
            <p:nvPr/>
          </p:nvGrpSpPr>
          <p:grpSpPr>
            <a:xfrm>
              <a:off x="6971302" y="2262791"/>
              <a:ext cx="2276314" cy="2327964"/>
              <a:chOff x="6971302" y="2262791"/>
              <a:chExt cx="2276314" cy="2327964"/>
            </a:xfrm>
          </p:grpSpPr>
          <p:pic>
            <p:nvPicPr>
              <p:cNvPr id="106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l="16043" t="6463" r="28229"/>
              <a:stretch/>
            </p:blipFill>
            <p:spPr>
              <a:xfrm>
                <a:off x="6971303" y="2267034"/>
                <a:ext cx="2276313" cy="2323721"/>
              </a:xfrm>
              <a:prstGeom prst="rect">
                <a:avLst/>
              </a:prstGeom>
            </p:spPr>
          </p:pic>
          <p:sp>
            <p:nvSpPr>
              <p:cNvPr id="107" name="Rectangle 158"/>
              <p:cNvSpPr/>
              <p:nvPr/>
            </p:nvSpPr>
            <p:spPr>
              <a:xfrm>
                <a:off x="6971302" y="2262791"/>
                <a:ext cx="2276313" cy="232796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40"/>
              <p:cNvSpPr/>
              <p:nvPr/>
            </p:nvSpPr>
            <p:spPr>
              <a:xfrm>
                <a:off x="7247351" y="27169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41"/>
              <p:cNvSpPr/>
              <p:nvPr/>
            </p:nvSpPr>
            <p:spPr>
              <a:xfrm>
                <a:off x="7645951" y="27169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42"/>
              <p:cNvSpPr/>
              <p:nvPr/>
            </p:nvSpPr>
            <p:spPr>
              <a:xfrm>
                <a:off x="7446499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3"/>
              <p:cNvSpPr/>
              <p:nvPr/>
            </p:nvSpPr>
            <p:spPr>
              <a:xfrm>
                <a:off x="724735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4"/>
              <p:cNvSpPr/>
              <p:nvPr/>
            </p:nvSpPr>
            <p:spPr>
              <a:xfrm>
                <a:off x="7645951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5"/>
              <p:cNvSpPr/>
              <p:nvPr/>
            </p:nvSpPr>
            <p:spPr>
              <a:xfrm>
                <a:off x="744649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46"/>
              <p:cNvSpPr/>
              <p:nvPr/>
            </p:nvSpPr>
            <p:spPr>
              <a:xfrm>
                <a:off x="7247351" y="311415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47"/>
              <p:cNvSpPr/>
              <p:nvPr/>
            </p:nvSpPr>
            <p:spPr>
              <a:xfrm>
                <a:off x="7645951" y="31141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8"/>
              <p:cNvSpPr/>
              <p:nvPr/>
            </p:nvSpPr>
            <p:spPr>
              <a:xfrm>
                <a:off x="7446499" y="31141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49"/>
              <p:cNvSpPr/>
              <p:nvPr/>
            </p:nvSpPr>
            <p:spPr>
              <a:xfrm>
                <a:off x="72473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50"/>
              <p:cNvSpPr/>
              <p:nvPr/>
            </p:nvSpPr>
            <p:spPr>
              <a:xfrm>
                <a:off x="7645951" y="331217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51"/>
              <p:cNvSpPr/>
              <p:nvPr/>
            </p:nvSpPr>
            <p:spPr>
              <a:xfrm>
                <a:off x="7446499" y="33121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52"/>
              <p:cNvSpPr/>
              <p:nvPr/>
            </p:nvSpPr>
            <p:spPr>
              <a:xfrm>
                <a:off x="8423021" y="29161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53"/>
              <p:cNvSpPr/>
              <p:nvPr/>
            </p:nvSpPr>
            <p:spPr>
              <a:xfrm>
                <a:off x="8821622" y="29161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54"/>
              <p:cNvSpPr/>
              <p:nvPr/>
            </p:nvSpPr>
            <p:spPr>
              <a:xfrm>
                <a:off x="8622169" y="29161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55"/>
              <p:cNvSpPr/>
              <p:nvPr/>
            </p:nvSpPr>
            <p:spPr>
              <a:xfrm>
                <a:off x="8423021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56"/>
              <p:cNvSpPr/>
              <p:nvPr/>
            </p:nvSpPr>
            <p:spPr>
              <a:xfrm>
                <a:off x="8821622" y="31152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57"/>
              <p:cNvSpPr/>
              <p:nvPr/>
            </p:nvSpPr>
            <p:spPr>
              <a:xfrm>
                <a:off x="8622169" y="31152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58"/>
              <p:cNvSpPr/>
              <p:nvPr/>
            </p:nvSpPr>
            <p:spPr>
              <a:xfrm>
                <a:off x="8423021" y="331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60"/>
              <p:cNvSpPr/>
              <p:nvPr/>
            </p:nvSpPr>
            <p:spPr>
              <a:xfrm>
                <a:off x="8821622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61"/>
              <p:cNvSpPr/>
              <p:nvPr/>
            </p:nvSpPr>
            <p:spPr>
              <a:xfrm>
                <a:off x="8622169" y="33133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92"/>
              <p:cNvSpPr/>
              <p:nvPr/>
            </p:nvSpPr>
            <p:spPr>
              <a:xfrm>
                <a:off x="8423021" y="35113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93"/>
              <p:cNvSpPr/>
              <p:nvPr/>
            </p:nvSpPr>
            <p:spPr>
              <a:xfrm>
                <a:off x="8821622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94"/>
              <p:cNvSpPr/>
              <p:nvPr/>
            </p:nvSpPr>
            <p:spPr>
              <a:xfrm>
                <a:off x="8622169" y="35113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95"/>
              <p:cNvSpPr/>
              <p:nvPr/>
            </p:nvSpPr>
            <p:spPr>
              <a:xfrm>
                <a:off x="8423021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96"/>
              <p:cNvSpPr/>
              <p:nvPr/>
            </p:nvSpPr>
            <p:spPr>
              <a:xfrm>
                <a:off x="8821622" y="37093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97"/>
              <p:cNvSpPr/>
              <p:nvPr/>
            </p:nvSpPr>
            <p:spPr>
              <a:xfrm>
                <a:off x="8622169" y="37093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98"/>
              <p:cNvSpPr/>
              <p:nvPr/>
            </p:nvSpPr>
            <p:spPr>
              <a:xfrm>
                <a:off x="8423021" y="390849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99"/>
              <p:cNvSpPr/>
              <p:nvPr/>
            </p:nvSpPr>
            <p:spPr>
              <a:xfrm>
                <a:off x="8821622" y="39084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00"/>
              <p:cNvSpPr/>
              <p:nvPr/>
            </p:nvSpPr>
            <p:spPr>
              <a:xfrm>
                <a:off x="8622169" y="390848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01"/>
              <p:cNvSpPr/>
              <p:nvPr/>
            </p:nvSpPr>
            <p:spPr>
              <a:xfrm>
                <a:off x="8423021" y="41065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02"/>
              <p:cNvSpPr/>
              <p:nvPr/>
            </p:nvSpPr>
            <p:spPr>
              <a:xfrm>
                <a:off x="8821622" y="410650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03"/>
              <p:cNvSpPr/>
              <p:nvPr/>
            </p:nvSpPr>
            <p:spPr>
              <a:xfrm>
                <a:off x="8622169" y="41065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04"/>
              <p:cNvSpPr/>
              <p:nvPr/>
            </p:nvSpPr>
            <p:spPr>
              <a:xfrm>
                <a:off x="8423021" y="43045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05"/>
              <p:cNvSpPr/>
              <p:nvPr/>
            </p:nvSpPr>
            <p:spPr>
              <a:xfrm>
                <a:off x="8821622" y="43045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06"/>
              <p:cNvSpPr/>
              <p:nvPr/>
            </p:nvSpPr>
            <p:spPr>
              <a:xfrm>
                <a:off x="8622169" y="430452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07"/>
              <p:cNvSpPr/>
              <p:nvPr/>
            </p:nvSpPr>
            <p:spPr>
              <a:xfrm>
                <a:off x="8423021" y="252894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08"/>
              <p:cNvSpPr/>
              <p:nvPr/>
            </p:nvSpPr>
            <p:spPr>
              <a:xfrm>
                <a:off x="8821622" y="252894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09"/>
              <p:cNvSpPr/>
              <p:nvPr/>
            </p:nvSpPr>
            <p:spPr>
              <a:xfrm>
                <a:off x="8622169" y="252894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10"/>
              <p:cNvSpPr/>
              <p:nvPr/>
            </p:nvSpPr>
            <p:spPr>
              <a:xfrm>
                <a:off x="8821621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11"/>
              <p:cNvSpPr/>
              <p:nvPr/>
            </p:nvSpPr>
            <p:spPr>
              <a:xfrm>
                <a:off x="8232617" y="271940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12"/>
              <p:cNvSpPr/>
              <p:nvPr/>
            </p:nvSpPr>
            <p:spPr>
              <a:xfrm>
                <a:off x="8232617" y="29185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13"/>
              <p:cNvSpPr/>
              <p:nvPr/>
            </p:nvSpPr>
            <p:spPr>
              <a:xfrm>
                <a:off x="8232617" y="311657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14"/>
              <p:cNvSpPr/>
              <p:nvPr/>
            </p:nvSpPr>
            <p:spPr>
              <a:xfrm>
                <a:off x="8232617" y="331459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15"/>
              <p:cNvSpPr/>
              <p:nvPr/>
            </p:nvSpPr>
            <p:spPr>
              <a:xfrm>
                <a:off x="7839710" y="330871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16"/>
              <p:cNvSpPr/>
              <p:nvPr/>
            </p:nvSpPr>
            <p:spPr>
              <a:xfrm>
                <a:off x="8038859" y="330871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17"/>
              <p:cNvSpPr/>
              <p:nvPr/>
            </p:nvSpPr>
            <p:spPr>
              <a:xfrm>
                <a:off x="7839710" y="271698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18"/>
              <p:cNvSpPr/>
              <p:nvPr/>
            </p:nvSpPr>
            <p:spPr>
              <a:xfrm>
                <a:off x="8038859" y="271698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群組 188"/>
            <p:cNvGrpSpPr/>
            <p:nvPr/>
          </p:nvGrpSpPr>
          <p:grpSpPr>
            <a:xfrm>
              <a:off x="5143885" y="2435682"/>
              <a:ext cx="1547380" cy="1982182"/>
              <a:chOff x="5305581" y="2432663"/>
              <a:chExt cx="1547380" cy="1982182"/>
            </a:xfrm>
          </p:grpSpPr>
          <p:pic>
            <p:nvPicPr>
              <p:cNvPr id="108" name="Picture 59"/>
              <p:cNvPicPr>
                <a:picLocks noChangeAspect="1"/>
              </p:cNvPicPr>
              <p:nvPr/>
            </p:nvPicPr>
            <p:blipFill rotWithShape="1">
              <a:blip r:embed="rId5"/>
              <a:srcRect l="32769" t="6618" r="29395" b="13894"/>
              <a:stretch/>
            </p:blipFill>
            <p:spPr>
              <a:xfrm>
                <a:off x="5305581" y="2432663"/>
                <a:ext cx="1547380" cy="1982182"/>
              </a:xfrm>
              <a:prstGeom prst="rect">
                <a:avLst/>
              </a:prstGeom>
            </p:spPr>
          </p:pic>
          <p:sp>
            <p:nvSpPr>
              <p:cNvPr id="109" name="Rectangle 6"/>
              <p:cNvSpPr/>
              <p:nvPr/>
            </p:nvSpPr>
            <p:spPr>
              <a:xfrm>
                <a:off x="5305581" y="2432663"/>
                <a:ext cx="1547380" cy="198218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62"/>
              <p:cNvSpPr/>
              <p:nvPr/>
            </p:nvSpPr>
            <p:spPr>
              <a:xfrm>
                <a:off x="5492309" y="309324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63"/>
              <p:cNvSpPr/>
              <p:nvPr/>
            </p:nvSpPr>
            <p:spPr>
              <a:xfrm>
                <a:off x="549230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64"/>
              <p:cNvSpPr/>
              <p:nvPr/>
            </p:nvSpPr>
            <p:spPr>
              <a:xfrm>
                <a:off x="5691460" y="309324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65"/>
              <p:cNvSpPr/>
              <p:nvPr/>
            </p:nvSpPr>
            <p:spPr>
              <a:xfrm>
                <a:off x="5890610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66"/>
              <p:cNvSpPr/>
              <p:nvPr/>
            </p:nvSpPr>
            <p:spPr>
              <a:xfrm>
                <a:off x="5890610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67"/>
              <p:cNvSpPr/>
              <p:nvPr/>
            </p:nvSpPr>
            <p:spPr>
              <a:xfrm>
                <a:off x="5691459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68"/>
              <p:cNvSpPr/>
              <p:nvPr/>
            </p:nvSpPr>
            <p:spPr>
              <a:xfrm>
                <a:off x="6089762" y="328331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69"/>
              <p:cNvSpPr/>
              <p:nvPr/>
            </p:nvSpPr>
            <p:spPr>
              <a:xfrm>
                <a:off x="6089761" y="309323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70"/>
              <p:cNvSpPr/>
              <p:nvPr/>
            </p:nvSpPr>
            <p:spPr>
              <a:xfrm>
                <a:off x="628891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71"/>
              <p:cNvSpPr/>
              <p:nvPr/>
            </p:nvSpPr>
            <p:spPr>
              <a:xfrm>
                <a:off x="6488062" y="30907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72"/>
              <p:cNvSpPr/>
              <p:nvPr/>
            </p:nvSpPr>
            <p:spPr>
              <a:xfrm>
                <a:off x="6488362" y="3283309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73"/>
              <p:cNvSpPr/>
              <p:nvPr/>
            </p:nvSpPr>
            <p:spPr>
              <a:xfrm>
                <a:off x="6488061" y="289409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74"/>
              <p:cNvSpPr/>
              <p:nvPr/>
            </p:nvSpPr>
            <p:spPr>
              <a:xfrm>
                <a:off x="6488061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75"/>
              <p:cNvSpPr/>
              <p:nvPr/>
            </p:nvSpPr>
            <p:spPr>
              <a:xfrm>
                <a:off x="6089761" y="289409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76"/>
              <p:cNvSpPr/>
              <p:nvPr/>
            </p:nvSpPr>
            <p:spPr>
              <a:xfrm>
                <a:off x="6288908" y="289858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77"/>
              <p:cNvSpPr/>
              <p:nvPr/>
            </p:nvSpPr>
            <p:spPr>
              <a:xfrm>
                <a:off x="6089761" y="270166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78"/>
              <p:cNvSpPr/>
              <p:nvPr/>
            </p:nvSpPr>
            <p:spPr>
              <a:xfrm>
                <a:off x="6288908" y="270166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79"/>
              <p:cNvSpPr/>
              <p:nvPr/>
            </p:nvSpPr>
            <p:spPr>
              <a:xfrm>
                <a:off x="6288910" y="3283308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80"/>
              <p:cNvSpPr/>
              <p:nvPr/>
            </p:nvSpPr>
            <p:spPr>
              <a:xfrm>
                <a:off x="6089479" y="347931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81"/>
              <p:cNvSpPr/>
              <p:nvPr/>
            </p:nvSpPr>
            <p:spPr>
              <a:xfrm>
                <a:off x="6288909" y="347502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82"/>
              <p:cNvSpPr/>
              <p:nvPr/>
            </p:nvSpPr>
            <p:spPr>
              <a:xfrm>
                <a:off x="6488061" y="347502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83"/>
              <p:cNvSpPr/>
              <p:nvPr/>
            </p:nvSpPr>
            <p:spPr>
              <a:xfrm>
                <a:off x="6089479" y="3678457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84"/>
              <p:cNvSpPr/>
              <p:nvPr/>
            </p:nvSpPr>
            <p:spPr>
              <a:xfrm>
                <a:off x="6488079" y="3678456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85"/>
              <p:cNvSpPr/>
              <p:nvPr/>
            </p:nvSpPr>
            <p:spPr>
              <a:xfrm>
                <a:off x="6288627" y="367845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6"/>
              <p:cNvSpPr/>
              <p:nvPr/>
            </p:nvSpPr>
            <p:spPr>
              <a:xfrm>
                <a:off x="6089479" y="3877432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7"/>
              <p:cNvSpPr/>
              <p:nvPr/>
            </p:nvSpPr>
            <p:spPr>
              <a:xfrm>
                <a:off x="6488079" y="3877431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8"/>
              <p:cNvSpPr/>
              <p:nvPr/>
            </p:nvSpPr>
            <p:spPr>
              <a:xfrm>
                <a:off x="6288627" y="3877430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9"/>
              <p:cNvSpPr/>
              <p:nvPr/>
            </p:nvSpPr>
            <p:spPr>
              <a:xfrm>
                <a:off x="6089461" y="4073235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90"/>
              <p:cNvSpPr/>
              <p:nvPr/>
            </p:nvSpPr>
            <p:spPr>
              <a:xfrm>
                <a:off x="6488061" y="4073234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91"/>
              <p:cNvSpPr/>
              <p:nvPr/>
            </p:nvSpPr>
            <p:spPr>
              <a:xfrm>
                <a:off x="6288609" y="4073233"/>
                <a:ext cx="78912" cy="78912"/>
              </a:xfrm>
              <a:prstGeom prst="ellipse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群組 277"/>
          <p:cNvGrpSpPr/>
          <p:nvPr/>
        </p:nvGrpSpPr>
        <p:grpSpPr>
          <a:xfrm>
            <a:off x="8796676" y="1606550"/>
            <a:ext cx="2052299" cy="1250415"/>
            <a:chOff x="8796676" y="2139950"/>
            <a:chExt cx="2052299" cy="1250415"/>
          </a:xfrm>
        </p:grpSpPr>
        <p:grpSp>
          <p:nvGrpSpPr>
            <p:cNvPr id="192" name="群組 191"/>
            <p:cNvGrpSpPr/>
            <p:nvPr/>
          </p:nvGrpSpPr>
          <p:grpSpPr>
            <a:xfrm>
              <a:off x="8915350" y="2241132"/>
              <a:ext cx="1828494" cy="1037268"/>
              <a:chOff x="5143885" y="2262791"/>
              <a:chExt cx="4103731" cy="2327964"/>
            </a:xfrm>
          </p:grpSpPr>
          <p:grpSp>
            <p:nvGrpSpPr>
              <p:cNvPr id="193" name="群組 192"/>
              <p:cNvGrpSpPr/>
              <p:nvPr/>
            </p:nvGrpSpPr>
            <p:grpSpPr>
              <a:xfrm>
                <a:off x="6971302" y="2262791"/>
                <a:ext cx="2276314" cy="2327964"/>
                <a:chOff x="6971302" y="2262791"/>
                <a:chExt cx="2276314" cy="2327964"/>
              </a:xfrm>
            </p:grpSpPr>
            <p:pic>
              <p:nvPicPr>
                <p:cNvPr id="227" name="Picture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043" t="6463" r="28229"/>
                <a:stretch/>
              </p:blipFill>
              <p:spPr>
                <a:xfrm>
                  <a:off x="6971303" y="2267034"/>
                  <a:ext cx="2276313" cy="2323721"/>
                </a:xfrm>
                <a:prstGeom prst="rect">
                  <a:avLst/>
                </a:prstGeom>
              </p:spPr>
            </p:pic>
            <p:sp>
              <p:nvSpPr>
                <p:cNvPr id="228" name="Rectangle 158"/>
                <p:cNvSpPr/>
                <p:nvPr/>
              </p:nvSpPr>
              <p:spPr>
                <a:xfrm>
                  <a:off x="6971302" y="2262791"/>
                  <a:ext cx="2276313" cy="232796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40"/>
                <p:cNvSpPr/>
                <p:nvPr/>
              </p:nvSpPr>
              <p:spPr>
                <a:xfrm>
                  <a:off x="7247351" y="27169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41"/>
                <p:cNvSpPr/>
                <p:nvPr/>
              </p:nvSpPr>
              <p:spPr>
                <a:xfrm>
                  <a:off x="7645951" y="27169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42"/>
                <p:cNvSpPr/>
                <p:nvPr/>
              </p:nvSpPr>
              <p:spPr>
                <a:xfrm>
                  <a:off x="7446499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43"/>
                <p:cNvSpPr/>
                <p:nvPr/>
              </p:nvSpPr>
              <p:spPr>
                <a:xfrm>
                  <a:off x="724735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44"/>
                <p:cNvSpPr/>
                <p:nvPr/>
              </p:nvSpPr>
              <p:spPr>
                <a:xfrm>
                  <a:off x="7645951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45"/>
                <p:cNvSpPr/>
                <p:nvPr/>
              </p:nvSpPr>
              <p:spPr>
                <a:xfrm>
                  <a:off x="744649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46"/>
                <p:cNvSpPr/>
                <p:nvPr/>
              </p:nvSpPr>
              <p:spPr>
                <a:xfrm>
                  <a:off x="7247351" y="311415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47"/>
                <p:cNvSpPr/>
                <p:nvPr/>
              </p:nvSpPr>
              <p:spPr>
                <a:xfrm>
                  <a:off x="7645951" y="31141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48"/>
                <p:cNvSpPr/>
                <p:nvPr/>
              </p:nvSpPr>
              <p:spPr>
                <a:xfrm>
                  <a:off x="7446499" y="31141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49"/>
                <p:cNvSpPr/>
                <p:nvPr/>
              </p:nvSpPr>
              <p:spPr>
                <a:xfrm>
                  <a:off x="72473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50"/>
                <p:cNvSpPr/>
                <p:nvPr/>
              </p:nvSpPr>
              <p:spPr>
                <a:xfrm>
                  <a:off x="7645951" y="331217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51"/>
                <p:cNvSpPr/>
                <p:nvPr/>
              </p:nvSpPr>
              <p:spPr>
                <a:xfrm>
                  <a:off x="7446499" y="33121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52"/>
                <p:cNvSpPr/>
                <p:nvPr/>
              </p:nvSpPr>
              <p:spPr>
                <a:xfrm>
                  <a:off x="8423021" y="29161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53"/>
                <p:cNvSpPr/>
                <p:nvPr/>
              </p:nvSpPr>
              <p:spPr>
                <a:xfrm>
                  <a:off x="8821622" y="29161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54"/>
                <p:cNvSpPr/>
                <p:nvPr/>
              </p:nvSpPr>
              <p:spPr>
                <a:xfrm>
                  <a:off x="8622169" y="29161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55"/>
                <p:cNvSpPr/>
                <p:nvPr/>
              </p:nvSpPr>
              <p:spPr>
                <a:xfrm>
                  <a:off x="8423021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56"/>
                <p:cNvSpPr/>
                <p:nvPr/>
              </p:nvSpPr>
              <p:spPr>
                <a:xfrm>
                  <a:off x="8821622" y="31152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57"/>
                <p:cNvSpPr/>
                <p:nvPr/>
              </p:nvSpPr>
              <p:spPr>
                <a:xfrm>
                  <a:off x="8622169" y="31152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58"/>
                <p:cNvSpPr/>
                <p:nvPr/>
              </p:nvSpPr>
              <p:spPr>
                <a:xfrm>
                  <a:off x="8423021" y="331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60"/>
                <p:cNvSpPr/>
                <p:nvPr/>
              </p:nvSpPr>
              <p:spPr>
                <a:xfrm>
                  <a:off x="8821622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61"/>
                <p:cNvSpPr/>
                <p:nvPr/>
              </p:nvSpPr>
              <p:spPr>
                <a:xfrm>
                  <a:off x="8622169" y="33133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92"/>
                <p:cNvSpPr/>
                <p:nvPr/>
              </p:nvSpPr>
              <p:spPr>
                <a:xfrm>
                  <a:off x="8423021" y="35113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93"/>
                <p:cNvSpPr/>
                <p:nvPr/>
              </p:nvSpPr>
              <p:spPr>
                <a:xfrm>
                  <a:off x="8821622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94"/>
                <p:cNvSpPr/>
                <p:nvPr/>
              </p:nvSpPr>
              <p:spPr>
                <a:xfrm>
                  <a:off x="8622169" y="35113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95"/>
                <p:cNvSpPr/>
                <p:nvPr/>
              </p:nvSpPr>
              <p:spPr>
                <a:xfrm>
                  <a:off x="8423021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96"/>
                <p:cNvSpPr/>
                <p:nvPr/>
              </p:nvSpPr>
              <p:spPr>
                <a:xfrm>
                  <a:off x="8821622" y="37093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97"/>
                <p:cNvSpPr/>
                <p:nvPr/>
              </p:nvSpPr>
              <p:spPr>
                <a:xfrm>
                  <a:off x="8622169" y="37093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98"/>
                <p:cNvSpPr/>
                <p:nvPr/>
              </p:nvSpPr>
              <p:spPr>
                <a:xfrm>
                  <a:off x="8423021" y="390849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99"/>
                <p:cNvSpPr/>
                <p:nvPr/>
              </p:nvSpPr>
              <p:spPr>
                <a:xfrm>
                  <a:off x="8821622" y="39084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100"/>
                <p:cNvSpPr/>
                <p:nvPr/>
              </p:nvSpPr>
              <p:spPr>
                <a:xfrm>
                  <a:off x="8622169" y="390848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101"/>
                <p:cNvSpPr/>
                <p:nvPr/>
              </p:nvSpPr>
              <p:spPr>
                <a:xfrm>
                  <a:off x="8423021" y="41065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102"/>
                <p:cNvSpPr/>
                <p:nvPr/>
              </p:nvSpPr>
              <p:spPr>
                <a:xfrm>
                  <a:off x="8821622" y="410650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103"/>
                <p:cNvSpPr/>
                <p:nvPr/>
              </p:nvSpPr>
              <p:spPr>
                <a:xfrm>
                  <a:off x="8622169" y="41065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104"/>
                <p:cNvSpPr/>
                <p:nvPr/>
              </p:nvSpPr>
              <p:spPr>
                <a:xfrm>
                  <a:off x="8423021" y="43045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105"/>
                <p:cNvSpPr/>
                <p:nvPr/>
              </p:nvSpPr>
              <p:spPr>
                <a:xfrm>
                  <a:off x="8821622" y="43045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106"/>
                <p:cNvSpPr/>
                <p:nvPr/>
              </p:nvSpPr>
              <p:spPr>
                <a:xfrm>
                  <a:off x="8622169" y="430452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107"/>
                <p:cNvSpPr/>
                <p:nvPr/>
              </p:nvSpPr>
              <p:spPr>
                <a:xfrm>
                  <a:off x="8423021" y="252894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108"/>
                <p:cNvSpPr/>
                <p:nvPr/>
              </p:nvSpPr>
              <p:spPr>
                <a:xfrm>
                  <a:off x="8821622" y="252894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109"/>
                <p:cNvSpPr/>
                <p:nvPr/>
              </p:nvSpPr>
              <p:spPr>
                <a:xfrm>
                  <a:off x="8622169" y="252894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110"/>
                <p:cNvSpPr/>
                <p:nvPr/>
              </p:nvSpPr>
              <p:spPr>
                <a:xfrm>
                  <a:off x="8821621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111"/>
                <p:cNvSpPr/>
                <p:nvPr/>
              </p:nvSpPr>
              <p:spPr>
                <a:xfrm>
                  <a:off x="8232617" y="271940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112"/>
                <p:cNvSpPr/>
                <p:nvPr/>
              </p:nvSpPr>
              <p:spPr>
                <a:xfrm>
                  <a:off x="8232617" y="29185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113"/>
                <p:cNvSpPr/>
                <p:nvPr/>
              </p:nvSpPr>
              <p:spPr>
                <a:xfrm>
                  <a:off x="8232617" y="311657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114"/>
                <p:cNvSpPr/>
                <p:nvPr/>
              </p:nvSpPr>
              <p:spPr>
                <a:xfrm>
                  <a:off x="8232617" y="331459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115"/>
                <p:cNvSpPr/>
                <p:nvPr/>
              </p:nvSpPr>
              <p:spPr>
                <a:xfrm>
                  <a:off x="7839710" y="330871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116"/>
                <p:cNvSpPr/>
                <p:nvPr/>
              </p:nvSpPr>
              <p:spPr>
                <a:xfrm>
                  <a:off x="8038859" y="330871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117"/>
                <p:cNvSpPr/>
                <p:nvPr/>
              </p:nvSpPr>
              <p:spPr>
                <a:xfrm>
                  <a:off x="7839710" y="271698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118"/>
                <p:cNvSpPr/>
                <p:nvPr/>
              </p:nvSpPr>
              <p:spPr>
                <a:xfrm>
                  <a:off x="8038859" y="271698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群組 193"/>
              <p:cNvGrpSpPr/>
              <p:nvPr/>
            </p:nvGrpSpPr>
            <p:grpSpPr>
              <a:xfrm>
                <a:off x="5143885" y="2435682"/>
                <a:ext cx="1547380" cy="1982182"/>
                <a:chOff x="5305581" y="2432663"/>
                <a:chExt cx="1547380" cy="1982182"/>
              </a:xfrm>
            </p:grpSpPr>
            <p:pic>
              <p:nvPicPr>
                <p:cNvPr id="195" name="Picture 5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69" t="6618" r="29395" b="13894"/>
                <a:stretch/>
              </p:blipFill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</p:spPr>
            </p:pic>
            <p:sp>
              <p:nvSpPr>
                <p:cNvPr id="196" name="Rectangle 6"/>
                <p:cNvSpPr/>
                <p:nvPr/>
              </p:nvSpPr>
              <p:spPr>
                <a:xfrm>
                  <a:off x="5305581" y="2432663"/>
                  <a:ext cx="1547380" cy="198218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62"/>
                <p:cNvSpPr/>
                <p:nvPr/>
              </p:nvSpPr>
              <p:spPr>
                <a:xfrm>
                  <a:off x="5492309" y="309324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63"/>
                <p:cNvSpPr/>
                <p:nvPr/>
              </p:nvSpPr>
              <p:spPr>
                <a:xfrm>
                  <a:off x="549230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64"/>
                <p:cNvSpPr/>
                <p:nvPr/>
              </p:nvSpPr>
              <p:spPr>
                <a:xfrm>
                  <a:off x="5691460" y="309324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65"/>
                <p:cNvSpPr/>
                <p:nvPr/>
              </p:nvSpPr>
              <p:spPr>
                <a:xfrm>
                  <a:off x="5890610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66"/>
                <p:cNvSpPr/>
                <p:nvPr/>
              </p:nvSpPr>
              <p:spPr>
                <a:xfrm>
                  <a:off x="5890610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67"/>
                <p:cNvSpPr/>
                <p:nvPr/>
              </p:nvSpPr>
              <p:spPr>
                <a:xfrm>
                  <a:off x="5691459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68"/>
                <p:cNvSpPr/>
                <p:nvPr/>
              </p:nvSpPr>
              <p:spPr>
                <a:xfrm>
                  <a:off x="6089762" y="328331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69"/>
                <p:cNvSpPr/>
                <p:nvPr/>
              </p:nvSpPr>
              <p:spPr>
                <a:xfrm>
                  <a:off x="6089761" y="309323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70"/>
                <p:cNvSpPr/>
                <p:nvPr/>
              </p:nvSpPr>
              <p:spPr>
                <a:xfrm>
                  <a:off x="628891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71"/>
                <p:cNvSpPr/>
                <p:nvPr/>
              </p:nvSpPr>
              <p:spPr>
                <a:xfrm>
                  <a:off x="6488062" y="30907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72"/>
                <p:cNvSpPr/>
                <p:nvPr/>
              </p:nvSpPr>
              <p:spPr>
                <a:xfrm>
                  <a:off x="6488362" y="3283309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73"/>
                <p:cNvSpPr/>
                <p:nvPr/>
              </p:nvSpPr>
              <p:spPr>
                <a:xfrm>
                  <a:off x="6488061" y="289409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74"/>
                <p:cNvSpPr/>
                <p:nvPr/>
              </p:nvSpPr>
              <p:spPr>
                <a:xfrm>
                  <a:off x="6488061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75"/>
                <p:cNvSpPr/>
                <p:nvPr/>
              </p:nvSpPr>
              <p:spPr>
                <a:xfrm>
                  <a:off x="6089761" y="289409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76"/>
                <p:cNvSpPr/>
                <p:nvPr/>
              </p:nvSpPr>
              <p:spPr>
                <a:xfrm>
                  <a:off x="6288908" y="289858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77"/>
                <p:cNvSpPr/>
                <p:nvPr/>
              </p:nvSpPr>
              <p:spPr>
                <a:xfrm>
                  <a:off x="6089761" y="270166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78"/>
                <p:cNvSpPr/>
                <p:nvPr/>
              </p:nvSpPr>
              <p:spPr>
                <a:xfrm>
                  <a:off x="6288908" y="270166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79"/>
                <p:cNvSpPr/>
                <p:nvPr/>
              </p:nvSpPr>
              <p:spPr>
                <a:xfrm>
                  <a:off x="6288910" y="3283308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80"/>
                <p:cNvSpPr/>
                <p:nvPr/>
              </p:nvSpPr>
              <p:spPr>
                <a:xfrm>
                  <a:off x="6089479" y="347931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81"/>
                <p:cNvSpPr/>
                <p:nvPr/>
              </p:nvSpPr>
              <p:spPr>
                <a:xfrm>
                  <a:off x="6288909" y="347502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82"/>
                <p:cNvSpPr/>
                <p:nvPr/>
              </p:nvSpPr>
              <p:spPr>
                <a:xfrm>
                  <a:off x="6488061" y="347502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83"/>
                <p:cNvSpPr/>
                <p:nvPr/>
              </p:nvSpPr>
              <p:spPr>
                <a:xfrm>
                  <a:off x="6089479" y="3678457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84"/>
                <p:cNvSpPr/>
                <p:nvPr/>
              </p:nvSpPr>
              <p:spPr>
                <a:xfrm>
                  <a:off x="6488079" y="3678456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85"/>
                <p:cNvSpPr/>
                <p:nvPr/>
              </p:nvSpPr>
              <p:spPr>
                <a:xfrm>
                  <a:off x="6288627" y="367845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86"/>
                <p:cNvSpPr/>
                <p:nvPr/>
              </p:nvSpPr>
              <p:spPr>
                <a:xfrm>
                  <a:off x="6089479" y="3877432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87"/>
                <p:cNvSpPr/>
                <p:nvPr/>
              </p:nvSpPr>
              <p:spPr>
                <a:xfrm>
                  <a:off x="6488079" y="3877431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88"/>
                <p:cNvSpPr/>
                <p:nvPr/>
              </p:nvSpPr>
              <p:spPr>
                <a:xfrm>
                  <a:off x="6288627" y="3877430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89"/>
                <p:cNvSpPr/>
                <p:nvPr/>
              </p:nvSpPr>
              <p:spPr>
                <a:xfrm>
                  <a:off x="6089461" y="4073235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90"/>
                <p:cNvSpPr/>
                <p:nvPr/>
              </p:nvSpPr>
              <p:spPr>
                <a:xfrm>
                  <a:off x="6488061" y="4073234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91"/>
                <p:cNvSpPr/>
                <p:nvPr/>
              </p:nvSpPr>
              <p:spPr>
                <a:xfrm>
                  <a:off x="6288609" y="4073233"/>
                  <a:ext cx="78912" cy="78912"/>
                </a:xfrm>
                <a:prstGeom prst="ellipse">
                  <a:avLst/>
                </a:prstGeom>
                <a:solidFill>
                  <a:srgbClr val="92D050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7" name="圓角矩形 276"/>
            <p:cNvSpPr/>
            <p:nvPr/>
          </p:nvSpPr>
          <p:spPr>
            <a:xfrm>
              <a:off x="8796676" y="2139950"/>
              <a:ext cx="2052299" cy="1250415"/>
            </a:xfrm>
            <a:prstGeom prst="roundRect">
              <a:avLst>
                <a:gd name="adj" fmla="val 234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6" name="圓角矩形 365"/>
          <p:cNvSpPr/>
          <p:nvPr/>
        </p:nvSpPr>
        <p:spPr>
          <a:xfrm>
            <a:off x="4344228" y="2526422"/>
            <a:ext cx="200640" cy="197008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圓角矩形 366"/>
          <p:cNvSpPr/>
          <p:nvPr/>
        </p:nvSpPr>
        <p:spPr>
          <a:xfrm>
            <a:off x="3943167" y="1606549"/>
            <a:ext cx="4551960" cy="2911443"/>
          </a:xfrm>
          <a:prstGeom prst="roundRect">
            <a:avLst>
              <a:gd name="adj" fmla="val 23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TextBox 15"/>
          <p:cNvSpPr txBox="1"/>
          <p:nvPr/>
        </p:nvSpPr>
        <p:spPr>
          <a:xfrm>
            <a:off x="11032402" y="1932024"/>
            <a:ext cx="6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1" name="直線單箭頭接點 370"/>
          <p:cNvCxnSpPr>
            <a:stCxn id="366" idx="2"/>
            <a:endCxn id="390" idx="0"/>
          </p:cNvCxnSpPr>
          <p:nvPr/>
        </p:nvCxnSpPr>
        <p:spPr>
          <a:xfrm>
            <a:off x="4444548" y="2723430"/>
            <a:ext cx="5921" cy="12356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單箭頭接點 371"/>
          <p:cNvCxnSpPr>
            <a:stCxn id="367" idx="2"/>
            <a:endCxn id="392" idx="0"/>
          </p:cNvCxnSpPr>
          <p:nvPr/>
        </p:nvCxnSpPr>
        <p:spPr>
          <a:xfrm flipH="1">
            <a:off x="6215962" y="4517992"/>
            <a:ext cx="3185" cy="288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單箭頭接點 375"/>
          <p:cNvCxnSpPr>
            <a:endCxn id="406" idx="0"/>
          </p:cNvCxnSpPr>
          <p:nvPr/>
        </p:nvCxnSpPr>
        <p:spPr>
          <a:xfrm>
            <a:off x="6218439" y="5389122"/>
            <a:ext cx="0" cy="3027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字方塊 389"/>
          <p:cNvSpPr txBox="1"/>
          <p:nvPr/>
        </p:nvSpPr>
        <p:spPr>
          <a:xfrm>
            <a:off x="3718232" y="3959049"/>
            <a:ext cx="1464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Gene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392" name="文字方塊 391"/>
          <p:cNvSpPr txBox="1"/>
          <p:nvPr/>
        </p:nvSpPr>
        <p:spPr>
          <a:xfrm>
            <a:off x="4287859" y="4806185"/>
            <a:ext cx="38562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Individual (chromosome)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080542" y="5691837"/>
            <a:ext cx="22757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2"/>
                </a:solidFill>
              </a:rPr>
              <a:t>population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417" name="手繪多邊形 416"/>
          <p:cNvSpPr/>
          <p:nvPr/>
        </p:nvSpPr>
        <p:spPr>
          <a:xfrm>
            <a:off x="3639318" y="1424402"/>
            <a:ext cx="8179787" cy="3964720"/>
          </a:xfrm>
          <a:custGeom>
            <a:avLst/>
            <a:gdLst>
              <a:gd name="connsiteX0" fmla="*/ 92973 w 8179787"/>
              <a:gd name="connsiteY0" fmla="*/ 0 h 3964720"/>
              <a:gd name="connsiteX1" fmla="*/ 1338892 w 8179787"/>
              <a:gd name="connsiteY1" fmla="*/ 0 h 3964720"/>
              <a:gd name="connsiteX2" fmla="*/ 4961236 w 8179787"/>
              <a:gd name="connsiteY2" fmla="*/ 0 h 3964720"/>
              <a:gd name="connsiteX3" fmla="*/ 8142027 w 8179787"/>
              <a:gd name="connsiteY3" fmla="*/ 0 h 3964720"/>
              <a:gd name="connsiteX4" fmla="*/ 8179787 w 8179787"/>
              <a:gd name="connsiteY4" fmla="*/ 37760 h 3964720"/>
              <a:gd name="connsiteX5" fmla="*/ 8179787 w 8179787"/>
              <a:gd name="connsiteY5" fmla="*/ 1572463 h 3964720"/>
              <a:gd name="connsiteX6" fmla="*/ 8142027 w 8179787"/>
              <a:gd name="connsiteY6" fmla="*/ 1610223 h 3964720"/>
              <a:gd name="connsiteX7" fmla="*/ 5054209 w 8179787"/>
              <a:gd name="connsiteY7" fmla="*/ 1610223 h 3964720"/>
              <a:gd name="connsiteX8" fmla="*/ 5054209 w 8179787"/>
              <a:gd name="connsiteY8" fmla="*/ 3871747 h 3964720"/>
              <a:gd name="connsiteX9" fmla="*/ 4961236 w 8179787"/>
              <a:gd name="connsiteY9" fmla="*/ 3964720 h 3964720"/>
              <a:gd name="connsiteX10" fmla="*/ 92973 w 8179787"/>
              <a:gd name="connsiteY10" fmla="*/ 3964720 h 3964720"/>
              <a:gd name="connsiteX11" fmla="*/ 0 w 8179787"/>
              <a:gd name="connsiteY11" fmla="*/ 3871747 h 3964720"/>
              <a:gd name="connsiteX12" fmla="*/ 0 w 8179787"/>
              <a:gd name="connsiteY12" fmla="*/ 92973 h 3964720"/>
              <a:gd name="connsiteX13" fmla="*/ 92973 w 8179787"/>
              <a:gd name="connsiteY13" fmla="*/ 0 h 396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9787" h="3964720">
                <a:moveTo>
                  <a:pt x="92973" y="0"/>
                </a:moveTo>
                <a:lnTo>
                  <a:pt x="1338892" y="0"/>
                </a:lnTo>
                <a:lnTo>
                  <a:pt x="4961236" y="0"/>
                </a:lnTo>
                <a:lnTo>
                  <a:pt x="8142027" y="0"/>
                </a:lnTo>
                <a:cubicBezTo>
                  <a:pt x="8162881" y="0"/>
                  <a:pt x="8179787" y="16906"/>
                  <a:pt x="8179787" y="37760"/>
                </a:cubicBezTo>
                <a:lnTo>
                  <a:pt x="8179787" y="1572463"/>
                </a:lnTo>
                <a:cubicBezTo>
                  <a:pt x="8179787" y="1593317"/>
                  <a:pt x="8162881" y="1610223"/>
                  <a:pt x="8142027" y="1610223"/>
                </a:cubicBezTo>
                <a:lnTo>
                  <a:pt x="5054209" y="1610223"/>
                </a:lnTo>
                <a:lnTo>
                  <a:pt x="5054209" y="3871747"/>
                </a:lnTo>
                <a:cubicBezTo>
                  <a:pt x="5054209" y="3923095"/>
                  <a:pt x="5012584" y="3964720"/>
                  <a:pt x="4961236" y="3964720"/>
                </a:cubicBezTo>
                <a:lnTo>
                  <a:pt x="92973" y="3964720"/>
                </a:lnTo>
                <a:cubicBezTo>
                  <a:pt x="41625" y="3964720"/>
                  <a:pt x="0" y="3923095"/>
                  <a:pt x="0" y="3871747"/>
                </a:cubicBezTo>
                <a:lnTo>
                  <a:pt x="0" y="92973"/>
                </a:lnTo>
                <a:cubicBezTo>
                  <a:pt x="0" y="41625"/>
                  <a:pt x="41625" y="0"/>
                  <a:pt x="92973" y="0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9" name="圖片 4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4497643"/>
            <a:ext cx="287288" cy="287288"/>
          </a:xfrm>
          <a:prstGeom prst="rect">
            <a:avLst/>
          </a:prstGeom>
        </p:spPr>
      </p:pic>
      <p:pic>
        <p:nvPicPr>
          <p:cNvPr id="430" name="圖片 4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85" y="5021148"/>
            <a:ext cx="276886" cy="276886"/>
          </a:xfrm>
          <a:prstGeom prst="rect">
            <a:avLst/>
          </a:prstGeom>
        </p:spPr>
      </p:pic>
      <p:pic>
        <p:nvPicPr>
          <p:cNvPr id="433" name="圖片 4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3" y="5556813"/>
            <a:ext cx="287288" cy="287288"/>
          </a:xfrm>
          <a:prstGeom prst="rect">
            <a:avLst/>
          </a:prstGeom>
        </p:spPr>
      </p:pic>
      <p:pic>
        <p:nvPicPr>
          <p:cNvPr id="436" name="圖片 4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3" y="3964609"/>
            <a:ext cx="296817" cy="2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Genetic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Neglected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 smtClean="0">
                    <a:effectLst/>
                  </a:rPr>
                  <a:t>由於</a:t>
                </a:r>
                <a:r>
                  <a:rPr lang="zh-TW" altLang="zh-TW" dirty="0">
                    <a:effectLst/>
                  </a:rPr>
                  <a:t>房與房之間的牆壁阻隔，使得敵人能夠埋伏於入口附近之死角處，出奇不意地對玩家展開攻擊。為了體現出這種現象，我們將敵人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與主要動線上各點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，兩端點連線之對角線所構成的立方體，立方體所涵蓋各座標點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至該對角線的距離為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，隨著距離增加影響程度會衰減；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𝑣𝑖𝑠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為該點的可視情形，若有不可視的座標存在便會提高適應值。隨著動線的順序演進，影響程度逐漸衰減。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8" name="文字方塊 7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2806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3" name="橢圓 1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of “Neglected”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122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2</a:t>
            </a:r>
            <a:r>
              <a:rPr lang="en-US" altLang="zh-TW" baseline="30000" dirty="0" smtClean="0"/>
              <a:t>nd</a:t>
            </a:r>
            <a:r>
              <a:rPr lang="en-US" altLang="zh-TW" dirty="0"/>
              <a:t> Block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pPr lvl="0"/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 smtClean="0"/>
                  <a:t>[</a:t>
                </a:r>
                <a:r>
                  <a:rPr lang="zh-TW" altLang="en-US" dirty="0" smtClean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敵人會專注於阻擋玩家繼續前進，迫使玩家與其發生衝突。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為加總所有空間動線權重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dirty="0">
                    <a:effectLst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為加總所有敵人於空間之動線權重 </a:t>
                </a:r>
                <a:r>
                  <a:rPr lang="en-US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，倘敵人並未落在動線上，權重則為</a:t>
                </a:r>
                <a:r>
                  <a:rPr lang="en-US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。為了達到隨著動線上的敵人愈多，對此適應性函數的影響力愈低，則取以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為底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的對數</a:t>
                </a:r>
                <a:r>
                  <a:rPr lang="zh-TW" altLang="zh-TW" dirty="0" smtClean="0">
                    <a:effectLst/>
                  </a:rPr>
                  <a:t>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2" name="文字方塊 11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24919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6" name="橢圓 15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“Block”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𝑏𝑙𝑘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sub>
                          </m:sSub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𝑚𝑝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984051"/>
                <a:ext cx="6400357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5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[</a:t>
            </a:r>
            <a:r>
              <a:rPr lang="zh-TW" altLang="en-US" dirty="0">
                <a:effectLst/>
              </a:rPr>
              <a:t>會再翻成英文</a:t>
            </a:r>
            <a:r>
              <a:rPr lang="en-US" altLang="zh-TW" dirty="0">
                <a:effectLst/>
              </a:rPr>
              <a:t>]</a:t>
            </a:r>
          </a:p>
          <a:p>
            <a:r>
              <a:rPr lang="zh-TW" altLang="zh-TW" dirty="0" smtClean="0">
                <a:effectLst/>
              </a:rPr>
              <a:t>我們針對遊戲過程中的遊玩特徵</a:t>
            </a:r>
            <a:r>
              <a:rPr lang="en-US" altLang="zh-TW" dirty="0" smtClean="0">
                <a:effectLst/>
              </a:rPr>
              <a:t> (gameplay patterns) </a:t>
            </a:r>
            <a:r>
              <a:rPr lang="zh-TW" altLang="zh-TW" dirty="0" smtClean="0">
                <a:effectLst/>
              </a:rPr>
              <a:t>進行抽象化，使用程序化生成技術產生帶有意義遊戲關卡內容，藉此消彌或降低因隨機性所產生的不穩定要素，以改善並豐富遊戲體驗。</a:t>
            </a:r>
            <a:endParaRPr lang="en-US" altLang="zh-TW" dirty="0" smtClean="0">
              <a:effectLst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&gt; Research Goals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2" y="3444240"/>
            <a:ext cx="2804581" cy="21784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06" y="3570484"/>
            <a:ext cx="2558416" cy="1918811"/>
          </a:xfrm>
          <a:prstGeom prst="roundRect">
            <a:avLst>
              <a:gd name="adj" fmla="val 2255"/>
            </a:avLst>
          </a:prstGeom>
        </p:spPr>
      </p:pic>
      <p:sp>
        <p:nvSpPr>
          <p:cNvPr id="12" name="文字方塊 11"/>
          <p:cNvSpPr txBox="1"/>
          <p:nvPr/>
        </p:nvSpPr>
        <p:spPr>
          <a:xfrm>
            <a:off x="1499006" y="5583076"/>
            <a:ext cx="25584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Our Method</a:t>
            </a:r>
            <a:endParaRPr lang="zh-TW" altLang="en-US" sz="2000" i="1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92002"/>
              </p:ext>
            </p:extLst>
          </p:nvPr>
        </p:nvGraphicFramePr>
        <p:xfrm>
          <a:off x="4755051" y="3254412"/>
          <a:ext cx="6216668" cy="251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1958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4275657655"/>
                    </a:ext>
                  </a:extLst>
                </a:gridCol>
                <a:gridCol w="1307769">
                  <a:extLst>
                    <a:ext uri="{9D8B030D-6E8A-4147-A177-3AD203B41FA5}">
                      <a16:colId xmlns:a16="http://schemas.microsoft.com/office/drawing/2014/main" val="432792366"/>
                    </a:ext>
                  </a:extLst>
                </a:gridCol>
              </a:tblGrid>
              <a:tr h="627879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Our</a:t>
                      </a:r>
                      <a:r>
                        <a:rPr lang="en-US" altLang="zh-TW" sz="1600" b="1" baseline="0" dirty="0" smtClean="0">
                          <a:solidFill>
                            <a:schemeClr val="tx2"/>
                          </a:solidFill>
                        </a:rPr>
                        <a:t> Method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Dungeon</a:t>
                      </a:r>
                      <a:r>
                        <a:rPr lang="zh-TW" altLang="en-US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Architect</a:t>
                      </a:r>
                      <a:endParaRPr lang="zh-TW" altLang="en-US" sz="1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2"/>
                          </a:solidFill>
                        </a:rPr>
                        <a:t>DunGen</a:t>
                      </a:r>
                      <a:endParaRPr lang="zh-TW" alt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Build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PCG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PCG, </a:t>
                      </a:r>
                      <a:b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</a:br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Manually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Randomly PCG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Mission-based topology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Dynamic-nonlinear, meaningful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Stable-linear structure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  <a:tr h="6278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2"/>
                          </a:solidFill>
                        </a:rPr>
                        <a:t>Game</a:t>
                      </a:r>
                      <a:r>
                        <a:rPr lang="en-US" altLang="zh-TW" sz="1600" baseline="0" dirty="0" smtClean="0">
                          <a:solidFill>
                            <a:schemeClr val="tx2"/>
                          </a:solidFill>
                        </a:rPr>
                        <a:t> Patterns</a:t>
                      </a:r>
                      <a:endParaRPr lang="zh-TW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Genetic Algorithm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2"/>
                          </a:solidFill>
                        </a:rPr>
                        <a:t>None</a:t>
                      </a:r>
                      <a:endParaRPr lang="zh-TW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4054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499002" y="4251449"/>
            <a:ext cx="25584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示意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需更換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</a:t>
            </a:r>
            <a:r>
              <a:rPr lang="en-US" altLang="zh-TW" dirty="0"/>
              <a:t>– 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Intercept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與阻攔點近似，但敵人會被配置於動線附近非動線上，以快速追擊玩家為目的。各敵人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越接近空間動線各點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時影響愈大，且動線權重</a:t>
                </a:r>
                <a:r>
                  <a:rPr lang="en-US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𝑚𝑝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亦會影響加權程度。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7892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4" name="橢圓 2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“Intercept”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31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Patrol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為確保各敵人擁有足夠的空間能夠進行移動。利用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計算敵人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在指定半徑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內，能夠行動的座標點數量比例，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代表指定半徑內敵人可以行動的座標點數量；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代表以敵人為中心的指定半徑內，平面上所有座標數量（包含不可通行的牆壁等類型）。將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的比例作為可以行動的座標數量比例。另外，本次實驗為三維空間，因此有機會出現可行走的數量大於平面上所有座標數量，在此對兩者比較大小，取最大值作為所有座標數量，以確保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𝐶𝑜𝑣𝑒𝑟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的數值介於</a:t>
                </a:r>
                <a:r>
                  <a:rPr lang="en-GB" altLang="zh-TW" dirty="0">
                    <a:effectLst/>
                  </a:rPr>
                  <a:t>0</a:t>
                </a:r>
                <a:r>
                  <a:rPr lang="zh-TW" altLang="zh-TW" dirty="0">
                    <a:effectLst/>
                  </a:rPr>
                  <a:t>至</a:t>
                </a:r>
                <a:r>
                  <a:rPr lang="en-GB" altLang="zh-TW" dirty="0">
                    <a:effectLst/>
                  </a:rPr>
                  <a:t>1</a:t>
                </a:r>
                <a:r>
                  <a:rPr lang="zh-TW" altLang="zh-TW" dirty="0">
                    <a:effectLst/>
                  </a:rPr>
                  <a:t>之間。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11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“Patrol”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511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5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Guard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為體現出敵人會保衛寶箱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與出口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的現象，計算敵人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與關鍵性較高遊戲物件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之間的距離，倘若距離愈近則帶來的影響力愈大。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2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4" name="文字方塊 13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25605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8" name="橢圓 17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“Guard”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𝑔𝑟𝑑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zh-TW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4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zh-TW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TW" altLang="en-US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𝑇𝑟𝑒𝑎𝑠𝑢𝑟𝑒</m:t>
                          </m:r>
                          <m:r>
                            <a:rPr lang="zh-TW" alt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𝐸𝑥𝑖𝑡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3" y="1996723"/>
                <a:ext cx="6401880" cy="910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6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Dominated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/>
                  <a:t>]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zh-TW" altLang="zh-TW" dirty="0">
                    <a:effectLst/>
                  </a:rPr>
                  <a:t>當玩家可能所在動線上之位置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與敵人的位置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具有高低差時，敵人便適合採取遠程攻擊；為了提供玩家思考對付遠程敵人的緩衝時間，將敵人配置於動線末端附近是較好的選擇，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:r>
                  <a:rPr lang="zh-TW" altLang="zh-TW" dirty="0">
                    <a:effectLst/>
                  </a:rPr>
                  <a:t>隨著動線的順序演進，影響程度逐漸增幅。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5041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“Dominated”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4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Nine fitness functions – 7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Support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</p:spPr>
            <p:txBody>
              <a:bodyPr/>
              <a:lstStyle/>
              <a:p>
                <a:r>
                  <a:rPr lang="en-US" altLang="zh-TW" dirty="0"/>
                  <a:t>Fitness function:</a:t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  <a:p>
                <a:r>
                  <a:rPr lang="en-US" altLang="zh-TW" dirty="0"/>
                  <a:t>Description:</a:t>
                </a:r>
                <a:br>
                  <a:rPr lang="en-US" altLang="zh-TW" dirty="0"/>
                </a:br>
                <a:r>
                  <a:rPr lang="en-US" altLang="zh-TW" dirty="0"/>
                  <a:t>[</a:t>
                </a:r>
                <a:r>
                  <a:rPr lang="zh-TW" altLang="en-US" dirty="0"/>
                  <a:t>會再翻成英文</a:t>
                </a:r>
                <a:r>
                  <a:rPr lang="en-US" altLang="zh-TW" dirty="0" smtClean="0"/>
                  <a:t>]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zh-TW" dirty="0">
                    <a:effectLst/>
                  </a:rPr>
                  <a:t>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之間擁有一定程度的護援關係，當敵人彼此的距離愈低其影響程度越大，同時該敵人</a:t>
                </a:r>
                <a:r>
                  <a:rPr lang="en-GB" altLang="zh-TW" dirty="0">
                    <a:effectLst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 </a:t>
                </a:r>
                <a:r>
                  <a:rPr lang="zh-TW" altLang="zh-TW" dirty="0">
                    <a:effectLst/>
                  </a:rPr>
                  <a:t>必須遠離動線 </a:t>
                </a:r>
                <a:r>
                  <a:rPr lang="en-GB" altLang="zh-TW" dirty="0"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effectLst/>
                  </a:rPr>
                  <a:t>)</a:t>
                </a:r>
                <a:r>
                  <a:rPr lang="zh-TW" altLang="zh-TW" dirty="0">
                    <a:effectLst/>
                  </a:rPr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1409699"/>
                <a:ext cx="6400356" cy="45339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“Support”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4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8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Cover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“Cover”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240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Nine fitness </a:t>
            </a:r>
            <a:r>
              <a:rPr lang="en-US" altLang="zh-TW" dirty="0" smtClean="0"/>
              <a:t>functions – 9</a:t>
            </a:r>
            <a:r>
              <a:rPr lang="en-US" altLang="zh-TW" baseline="30000" dirty="0" smtClean="0"/>
              <a:t>th</a:t>
            </a:r>
            <a:r>
              <a:rPr lang="en-US" altLang="zh-TW" dirty="0"/>
              <a:t> </a:t>
            </a:r>
            <a:r>
              <a:rPr lang="en-US" altLang="zh-TW" dirty="0" smtClean="0"/>
              <a:t>Trap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913796" y="1409699"/>
            <a:ext cx="6400356" cy="4533901"/>
          </a:xfrm>
        </p:spPr>
        <p:txBody>
          <a:bodyPr/>
          <a:lstStyle/>
          <a:p>
            <a:r>
              <a:rPr lang="en-US" altLang="zh-TW" dirty="0"/>
              <a:t>Fitness function: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en-US" altLang="zh-TW" dirty="0"/>
              <a:t>Description: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144" r="6144"/>
          <a:stretch/>
        </p:blipFill>
        <p:spPr>
          <a:xfrm>
            <a:off x="7584684" y="1423832"/>
            <a:ext cx="1828325" cy="1828325"/>
          </a:xfrm>
          <a:custGeom>
            <a:avLst/>
            <a:gdLst>
              <a:gd name="connsiteX0" fmla="*/ 37170 w 1202218"/>
              <a:gd name="connsiteY0" fmla="*/ 0 h 1202218"/>
              <a:gd name="connsiteX1" fmla="*/ 1165047 w 1202218"/>
              <a:gd name="connsiteY1" fmla="*/ 0 h 1202218"/>
              <a:gd name="connsiteX2" fmla="*/ 1191330 w 1202218"/>
              <a:gd name="connsiteY2" fmla="*/ 10887 h 1202218"/>
              <a:gd name="connsiteX3" fmla="*/ 1202218 w 1202218"/>
              <a:gd name="connsiteY3" fmla="*/ 37172 h 1202218"/>
              <a:gd name="connsiteX4" fmla="*/ 1202218 w 1202218"/>
              <a:gd name="connsiteY4" fmla="*/ 1165045 h 1202218"/>
              <a:gd name="connsiteX5" fmla="*/ 1165045 w 1202218"/>
              <a:gd name="connsiteY5" fmla="*/ 1202218 h 1202218"/>
              <a:gd name="connsiteX6" fmla="*/ 37172 w 1202218"/>
              <a:gd name="connsiteY6" fmla="*/ 1202218 h 1202218"/>
              <a:gd name="connsiteX7" fmla="*/ 10887 w 1202218"/>
              <a:gd name="connsiteY7" fmla="*/ 1191331 h 1202218"/>
              <a:gd name="connsiteX8" fmla="*/ 0 w 1202218"/>
              <a:gd name="connsiteY8" fmla="*/ 1165048 h 1202218"/>
              <a:gd name="connsiteX9" fmla="*/ 0 w 1202218"/>
              <a:gd name="connsiteY9" fmla="*/ 37170 h 1202218"/>
              <a:gd name="connsiteX10" fmla="*/ 10887 w 1202218"/>
              <a:gd name="connsiteY10" fmla="*/ 10887 h 1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2218" h="1202218">
                <a:moveTo>
                  <a:pt x="37170" y="0"/>
                </a:moveTo>
                <a:lnTo>
                  <a:pt x="1165047" y="0"/>
                </a:lnTo>
                <a:lnTo>
                  <a:pt x="1191330" y="10887"/>
                </a:lnTo>
                <a:cubicBezTo>
                  <a:pt x="1198057" y="17614"/>
                  <a:pt x="1202218" y="26907"/>
                  <a:pt x="1202218" y="37172"/>
                </a:cubicBezTo>
                <a:lnTo>
                  <a:pt x="1202218" y="1165045"/>
                </a:lnTo>
                <a:cubicBezTo>
                  <a:pt x="1202218" y="1185575"/>
                  <a:pt x="1185575" y="1202218"/>
                  <a:pt x="1165045" y="1202218"/>
                </a:cubicBezTo>
                <a:lnTo>
                  <a:pt x="37172" y="1202218"/>
                </a:lnTo>
                <a:cubicBezTo>
                  <a:pt x="26907" y="1202218"/>
                  <a:pt x="17614" y="1198058"/>
                  <a:pt x="10887" y="1191331"/>
                </a:cubicBezTo>
                <a:lnTo>
                  <a:pt x="0" y="1165048"/>
                </a:lnTo>
                <a:lnTo>
                  <a:pt x="0" y="37170"/>
                </a:lnTo>
                <a:lnTo>
                  <a:pt x="10887" y="10887"/>
                </a:lnTo>
                <a:close/>
              </a:path>
            </a:pathLst>
          </a:custGeom>
        </p:spPr>
      </p:pic>
      <p:sp>
        <p:nvSpPr>
          <p:cNvPr id="10" name="文字方塊 9"/>
          <p:cNvSpPr txBox="1"/>
          <p:nvPr/>
        </p:nvSpPr>
        <p:spPr>
          <a:xfrm>
            <a:off x="7855215" y="1984051"/>
            <a:ext cx="128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</a:rPr>
              <a:t>示意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圖片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</a:rPr>
            </a:br>
            <a:r>
              <a:rPr lang="zh-TW" altLang="en-US" sz="2000" b="1" dirty="0" smtClean="0">
                <a:solidFill>
                  <a:srgbClr val="FF0000"/>
                </a:solidFill>
              </a:rPr>
              <a:t>需更換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84" y="3477578"/>
            <a:ext cx="3682873" cy="209454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515108" y="4047797"/>
            <a:ext cx="19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tx2"/>
                </a:solidFill>
              </a:rPr>
              <a:t>示意圖片</a:t>
            </a:r>
            <a:r>
              <a:rPr lang="en-US" altLang="zh-TW" sz="2800" b="1" dirty="0" smtClean="0">
                <a:solidFill>
                  <a:schemeClr val="tx2"/>
                </a:solidFill>
              </a:rPr>
              <a:t/>
            </a:r>
            <a:br>
              <a:rPr lang="en-US" altLang="zh-TW" sz="2800" b="1" dirty="0" smtClean="0">
                <a:solidFill>
                  <a:schemeClr val="tx2"/>
                </a:solidFill>
              </a:rPr>
            </a:br>
            <a:r>
              <a:rPr lang="zh-TW" altLang="en-US" sz="2800" b="1" dirty="0" smtClean="0">
                <a:solidFill>
                  <a:schemeClr val="tx2"/>
                </a:solidFill>
              </a:rPr>
              <a:t>需更換</a:t>
            </a:r>
            <a:endParaRPr lang="zh-TW" altLang="en-US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7200"/>
              </p:ext>
            </p:extLst>
          </p:nvPr>
        </p:nvGraphicFramePr>
        <p:xfrm>
          <a:off x="9616440" y="1660335"/>
          <a:ext cx="1651118" cy="1367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560327601"/>
                    </a:ext>
                  </a:extLst>
                </a:gridCol>
                <a:gridCol w="1186298">
                  <a:extLst>
                    <a:ext uri="{9D8B030D-6E8A-4147-A177-3AD203B41FA5}">
                      <a16:colId xmlns:a16="http://schemas.microsoft.com/office/drawing/2014/main" val="2909738770"/>
                    </a:ext>
                  </a:extLst>
                </a:gridCol>
              </a:tblGrid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Enemy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66998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Treasure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40590"/>
                  </a:ext>
                </a:extLst>
              </a:tr>
              <a:tr h="455862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chemeClr val="tx2"/>
                          </a:solidFill>
                        </a:rPr>
                        <a:t>Trap</a:t>
                      </a:r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950135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>
            <a:off x="9737408" y="1750059"/>
            <a:ext cx="262091" cy="26209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9737408" y="2206948"/>
            <a:ext cx="262091" cy="26209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737408" y="2663837"/>
            <a:ext cx="262091" cy="26209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200900" y="5690332"/>
            <a:ext cx="4362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i="1" dirty="0" smtClean="0"/>
              <a:t>Example gameplay </a:t>
            </a:r>
            <a:r>
              <a:rPr lang="en-US" altLang="zh-TW" sz="2000" i="1" dirty="0"/>
              <a:t>of “Trap”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412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Normalize the fitness scores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Proposed Methodologies &gt; Genetic Algorithm in Segments Evolution &gt; </a:t>
            </a:r>
          </a:p>
          <a:p>
            <a:r>
              <a:rPr lang="en-US" altLang="zh-TW" dirty="0"/>
              <a:t>Nine fitness functions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Set the weights of fitness functions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10753" y="1665972"/>
              <a:ext cx="431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H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Usage flow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Proposed Methodologies &gt; Genetic Algorithm in Segments Evolution &gt; </a:t>
            </a:r>
          </a:p>
          <a:p>
            <a:r>
              <a:rPr lang="en-US" dirty="0" smtClean="0"/>
              <a:t>Usage flow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7865" y="2481944"/>
            <a:ext cx="5938736" cy="288315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3796" y="1603366"/>
            <a:ext cx="10353762" cy="3997334"/>
          </a:xfrm>
          <a:prstGeom prst="roundRect">
            <a:avLst>
              <a:gd name="adj" fmla="val 2644"/>
            </a:avLst>
          </a:prstGeom>
          <a:noFill/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1147864" y="2276153"/>
            <a:ext cx="9854119" cy="0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2481944"/>
            <a:ext cx="3724882" cy="2883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75460" y="1708927"/>
            <a:ext cx="9226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 smtClean="0"/>
              <a:t>Export the completed level</a:t>
            </a:r>
            <a:endParaRPr lang="en-US" altLang="zh-TW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95685" y="1665972"/>
            <a:ext cx="461665" cy="523220"/>
            <a:chOff x="1195685" y="1665972"/>
            <a:chExt cx="461665" cy="523220"/>
          </a:xfrm>
        </p:grpSpPr>
        <p:sp>
          <p:nvSpPr>
            <p:cNvPr id="14" name="橢圓 13"/>
            <p:cNvSpPr/>
            <p:nvPr/>
          </p:nvSpPr>
          <p:spPr>
            <a:xfrm>
              <a:off x="1195685" y="1708927"/>
              <a:ext cx="461665" cy="461665"/>
            </a:xfrm>
            <a:prstGeom prst="ellipse">
              <a:avLst/>
            </a:prstGeom>
            <a:solidFill>
              <a:schemeClr val="tx2"/>
            </a:solidFill>
            <a:ln w="57150" cap="flat" cmpd="sng" algn="ctr">
              <a:solidFill>
                <a:srgbClr val="005BA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005BAC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75675" y="1665972"/>
              <a:ext cx="3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5BAC"/>
                  </a:solidFill>
                </a:rPr>
                <a:t>I</a:t>
              </a:r>
              <a:endParaRPr lang="zh-TW" altLang="en-US" sz="2800" dirty="0">
                <a:solidFill>
                  <a:srgbClr val="005BA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-308" y="3247641"/>
            <a:ext cx="12192308" cy="3056074"/>
            <a:chOff x="-308" y="3247641"/>
            <a:chExt cx="12192308" cy="3056074"/>
          </a:xfrm>
        </p:grpSpPr>
        <p:grpSp>
          <p:nvGrpSpPr>
            <p:cNvPr id="32" name="群組 31"/>
            <p:cNvGrpSpPr/>
            <p:nvPr/>
          </p:nvGrpSpPr>
          <p:grpSpPr>
            <a:xfrm>
              <a:off x="5753100" y="3247641"/>
              <a:ext cx="6438900" cy="3056074"/>
              <a:chOff x="5753100" y="3247641"/>
              <a:chExt cx="6438900" cy="3056074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28163" r="10468" b="5080"/>
              <a:stretch/>
            </p:blipFill>
            <p:spPr>
              <a:xfrm>
                <a:off x="5753100" y="3247641"/>
                <a:ext cx="6438900" cy="3056074"/>
              </a:xfrm>
              <a:custGeom>
                <a:avLst/>
                <a:gdLst>
                  <a:gd name="connsiteX0" fmla="*/ 764019 w 6438900"/>
                  <a:gd name="connsiteY0" fmla="*/ 0 h 3056074"/>
                  <a:gd name="connsiteX1" fmla="*/ 6438900 w 6438900"/>
                  <a:gd name="connsiteY1" fmla="*/ 0 h 3056074"/>
                  <a:gd name="connsiteX2" fmla="*/ 6438900 w 6438900"/>
                  <a:gd name="connsiteY2" fmla="*/ 3056074 h 3056074"/>
                  <a:gd name="connsiteX3" fmla="*/ 0 w 643890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0" h="3056074">
                    <a:moveTo>
                      <a:pt x="764019" y="0"/>
                    </a:moveTo>
                    <a:lnTo>
                      <a:pt x="6438900" y="0"/>
                    </a:lnTo>
                    <a:lnTo>
                      <a:pt x="6438900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30" name="手繪多邊形 29"/>
              <p:cNvSpPr/>
              <p:nvPr/>
            </p:nvSpPr>
            <p:spPr>
              <a:xfrm>
                <a:off x="6093319" y="4457700"/>
                <a:ext cx="6091574" cy="444500"/>
              </a:xfrm>
              <a:custGeom>
                <a:avLst/>
                <a:gdLst>
                  <a:gd name="connsiteX0" fmla="*/ 111125 w 6091574"/>
                  <a:gd name="connsiteY0" fmla="*/ 0 h 444500"/>
                  <a:gd name="connsiteX1" fmla="*/ 6091574 w 6091574"/>
                  <a:gd name="connsiteY1" fmla="*/ 0 h 444500"/>
                  <a:gd name="connsiteX2" fmla="*/ 6091574 w 6091574"/>
                  <a:gd name="connsiteY2" fmla="*/ 444500 h 444500"/>
                  <a:gd name="connsiteX3" fmla="*/ 0 w 609157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1574" h="444500">
                    <a:moveTo>
                      <a:pt x="111125" y="0"/>
                    </a:moveTo>
                    <a:lnTo>
                      <a:pt x="6091574" y="0"/>
                    </a:lnTo>
                    <a:lnTo>
                      <a:pt x="6091574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-308" y="3247641"/>
              <a:ext cx="6467148" cy="3056074"/>
              <a:chOff x="-308" y="3247641"/>
              <a:chExt cx="6467148" cy="3056074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9" t="39204" r="14283" b="6174"/>
              <a:stretch/>
            </p:blipFill>
            <p:spPr>
              <a:xfrm>
                <a:off x="0" y="3247641"/>
                <a:ext cx="6466840" cy="3056074"/>
              </a:xfrm>
              <a:custGeom>
                <a:avLst/>
                <a:gdLst>
                  <a:gd name="connsiteX0" fmla="*/ 0 w 6466840"/>
                  <a:gd name="connsiteY0" fmla="*/ 0 h 3056074"/>
                  <a:gd name="connsiteX1" fmla="*/ 6466840 w 6466840"/>
                  <a:gd name="connsiteY1" fmla="*/ 0 h 3056074"/>
                  <a:gd name="connsiteX2" fmla="*/ 5702822 w 6466840"/>
                  <a:gd name="connsiteY2" fmla="*/ 3056074 h 3056074"/>
                  <a:gd name="connsiteX3" fmla="*/ 0 w 6466840"/>
                  <a:gd name="connsiteY3" fmla="*/ 3056074 h 305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6840" h="3056074">
                    <a:moveTo>
                      <a:pt x="0" y="0"/>
                    </a:moveTo>
                    <a:lnTo>
                      <a:pt x="6466840" y="0"/>
                    </a:lnTo>
                    <a:lnTo>
                      <a:pt x="5702822" y="3056074"/>
                    </a:lnTo>
                    <a:lnTo>
                      <a:pt x="0" y="3056074"/>
                    </a:lnTo>
                    <a:close/>
                  </a:path>
                </a:pathLst>
              </a:custGeom>
            </p:spPr>
          </p:pic>
          <p:sp>
            <p:nvSpPr>
              <p:cNvPr id="27" name="手繪多邊形 26"/>
              <p:cNvSpPr/>
              <p:nvPr/>
            </p:nvSpPr>
            <p:spPr>
              <a:xfrm>
                <a:off x="-308" y="4457700"/>
                <a:ext cx="6164634" cy="444500"/>
              </a:xfrm>
              <a:custGeom>
                <a:avLst/>
                <a:gdLst>
                  <a:gd name="connsiteX0" fmla="*/ 0 w 6164634"/>
                  <a:gd name="connsiteY0" fmla="*/ 0 h 444500"/>
                  <a:gd name="connsiteX1" fmla="*/ 6164634 w 6164634"/>
                  <a:gd name="connsiteY1" fmla="*/ 0 h 444500"/>
                  <a:gd name="connsiteX2" fmla="*/ 6053509 w 6164634"/>
                  <a:gd name="connsiteY2" fmla="*/ 444500 h 444500"/>
                  <a:gd name="connsiteX3" fmla="*/ 0 w 6164634"/>
                  <a:gd name="connsiteY3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634" h="444500">
                    <a:moveTo>
                      <a:pt x="0" y="0"/>
                    </a:moveTo>
                    <a:lnTo>
                      <a:pt x="6164634" y="0"/>
                    </a:lnTo>
                    <a:lnTo>
                      <a:pt x="6053509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Related Works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 numCol="2">
            <a:normAutofit fontScale="92500" lnSpcReduction="20000"/>
          </a:bodyPr>
          <a:lstStyle/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/>
              <a:t>Mission </a:t>
            </a:r>
            <a:r>
              <a:rPr lang="en-US" altLang="zh-TW" b="1" dirty="0"/>
              <a:t>/ Space </a:t>
            </a:r>
            <a:r>
              <a:rPr lang="en-US" altLang="zh-TW" b="1" dirty="0" smtClean="0"/>
              <a:t>framework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/>
              <a:t>Map Sketches &amp; Evolution of </a:t>
            </a:r>
            <a:r>
              <a:rPr lang="en-US" altLang="zh-TW" b="1" dirty="0" smtClean="0"/>
              <a:t>Segments</a:t>
            </a:r>
          </a:p>
          <a:p>
            <a:endParaRPr lang="en-US" altLang="zh-TW" b="1" dirty="0" smtClean="0"/>
          </a:p>
          <a:p>
            <a:endParaRPr lang="en-US" altLang="zh-TW" b="1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Experimental Results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Results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Conclusions and Contributions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</a:t>
            </a:r>
            <a:r>
              <a:rPr lang="en-US" dirty="0" smtClean="0"/>
              <a:t>&gt; Conclusions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</a:t>
            </a:r>
            <a:r>
              <a:rPr lang="en-US" dirty="0" smtClean="0"/>
              <a:t>Contributions</a:t>
            </a:r>
            <a:r>
              <a:rPr lang="en-US" dirty="0"/>
              <a:t> &gt; Contributions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Future Work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&gt;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Ze-Hao Wang @ NTUST CSIE GAME </a:t>
            </a:r>
            <a:r>
              <a:rPr lang="en-US" altLang="zh-TW" dirty="0"/>
              <a:t>Lab </a:t>
            </a:r>
            <a:r>
              <a:rPr lang="en-US" altLang="zh-TW" dirty="0" smtClean="0"/>
              <a:t>- Master </a:t>
            </a:r>
            <a:r>
              <a:rPr lang="en-US" altLang="zh-TW" dirty="0"/>
              <a:t>Thesis Oral Defense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2" descr="Image result for strategy link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415" y="3785154"/>
            <a:ext cx="2766267" cy="21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Mission / Space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altLang="zh-TW" dirty="0" smtClean="0"/>
              <a:t>Mission/Space framework, focuses on </a:t>
            </a:r>
            <a:r>
              <a:rPr lang="en-US" altLang="zh-TW" b="1" dirty="0" smtClean="0">
                <a:solidFill>
                  <a:srgbClr val="FFC000"/>
                </a:solidFill>
              </a:rPr>
              <a:t>level design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FFC000"/>
                </a:solidFill>
              </a:rPr>
              <a:t>mechanics</a:t>
            </a:r>
            <a:r>
              <a:rPr lang="en-US" altLang="zh-TW" dirty="0" smtClean="0"/>
              <a:t> that control player progression through a game.</a:t>
            </a:r>
          </a:p>
          <a:p>
            <a:pPr marL="36900" indent="0">
              <a:buNone/>
            </a:pPr>
            <a:endParaRPr lang="en-US" altLang="zh-TW" dirty="0" smtClean="0"/>
          </a:p>
          <a:p>
            <a:pPr marL="36900" indent="0">
              <a:buNone/>
            </a:pPr>
            <a:endParaRPr lang="en-US" altLang="zh-TW" dirty="0"/>
          </a:p>
          <a:p>
            <a:r>
              <a:rPr lang="en-US" altLang="zh-TW" b="1" dirty="0"/>
              <a:t>Transformational Grammars</a:t>
            </a:r>
          </a:p>
          <a:p>
            <a:r>
              <a:rPr lang="en-US" altLang="zh-TW" b="1" dirty="0"/>
              <a:t>Mission Grammars</a:t>
            </a:r>
          </a:p>
          <a:p>
            <a:r>
              <a:rPr lang="en-US" altLang="zh-TW" b="1" dirty="0"/>
              <a:t>Space Grammars</a:t>
            </a:r>
          </a:p>
          <a:p>
            <a:r>
              <a:rPr lang="en-US" altLang="zh-TW" b="1" dirty="0"/>
              <a:t>Mission Graph Convert into Space Graph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69" y="2246800"/>
            <a:ext cx="4028188" cy="3696800"/>
          </a:xfrm>
          <a:prstGeom prst="roundRect">
            <a:avLst>
              <a:gd name="adj" fmla="val 159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Transformational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699"/>
            <a:ext cx="6641248" cy="45339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Be consisted from </a:t>
            </a:r>
            <a:r>
              <a:rPr lang="en-US" altLang="zh-TW" b="1" dirty="0" smtClean="0">
                <a:solidFill>
                  <a:srgbClr val="FFC000"/>
                </a:solidFill>
              </a:rPr>
              <a:t>an alphabet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FFC000"/>
                </a:solidFill>
              </a:rPr>
              <a:t>a set of rules</a:t>
            </a:r>
          </a:p>
          <a:p>
            <a:pPr lvl="1"/>
            <a:r>
              <a:rPr lang="en-US" altLang="zh-TW" b="1" dirty="0" smtClean="0"/>
              <a:t>Alphabet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is a set of symbols the grammar works with.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Set of rules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specifies what symbol can be replaced by what other symbols to form a new string.</a:t>
            </a:r>
            <a:endParaRPr lang="en-US" altLang="zh-TW" dirty="0" smtClean="0"/>
          </a:p>
          <a:p>
            <a:r>
              <a:rPr lang="en-US" altLang="zh-TW" dirty="0" smtClean="0"/>
              <a:t>Sides and symbols of the rule</a:t>
            </a:r>
          </a:p>
          <a:p>
            <a:pPr lvl="1"/>
            <a:r>
              <a:rPr lang="en-US" altLang="zh-TW" b="1" dirty="0"/>
              <a:t>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lowercase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Symbols </a:t>
            </a:r>
            <a:r>
              <a:rPr lang="en-US" altLang="zh-TW" dirty="0"/>
              <a:t>in the alphabet can never be replaced because there are no rules.</a:t>
            </a:r>
            <a:endParaRPr lang="en-US" altLang="zh-TW" dirty="0" smtClean="0"/>
          </a:p>
          <a:p>
            <a:pPr lvl="1"/>
            <a:r>
              <a:rPr lang="en-US" altLang="zh-TW" b="1" dirty="0"/>
              <a:t>Non-terminals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</a:rPr>
              <a:t> (common in </a:t>
            </a:r>
            <a:r>
              <a:rPr lang="en-US" altLang="zh-TW" sz="1600" b="1" dirty="0" smtClean="0">
                <a:solidFill>
                  <a:schemeClr val="tx2">
                    <a:lumMod val="50000"/>
                  </a:schemeClr>
                </a:solidFill>
              </a:rPr>
              <a:t>uppercase)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Symbols have rules that specify their replacement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Transformational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8035540" y="2513749"/>
            <a:ext cx="3238100" cy="2325800"/>
            <a:chOff x="5586250" y="1724925"/>
            <a:chExt cx="3238100" cy="2325800"/>
          </a:xfrm>
        </p:grpSpPr>
        <p:sp>
          <p:nvSpPr>
            <p:cNvPr id="17" name="Shape 100"/>
            <p:cNvSpPr txBox="1">
              <a:spLocks/>
            </p:cNvSpPr>
            <p:nvPr/>
          </p:nvSpPr>
          <p:spPr>
            <a:xfrm>
              <a:off x="5866425" y="1724925"/>
              <a:ext cx="26058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 → ab</a:t>
              </a:r>
              <a:endPara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cxnSp>
          <p:nvCxnSpPr>
            <p:cNvPr id="18" name="Shape 101"/>
            <p:cNvCxnSpPr/>
            <p:nvPr/>
          </p:nvCxnSpPr>
          <p:spPr>
            <a:xfrm flipH="1">
              <a:off x="6263425" y="2270025"/>
              <a:ext cx="385200" cy="6282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102"/>
            <p:cNvCxnSpPr/>
            <p:nvPr/>
          </p:nvCxnSpPr>
          <p:spPr>
            <a:xfrm flipH="1">
              <a:off x="7105400" y="2274818"/>
              <a:ext cx="272700" cy="6183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103"/>
            <p:cNvCxnSpPr/>
            <p:nvPr/>
          </p:nvCxnSpPr>
          <p:spPr>
            <a:xfrm>
              <a:off x="7626975" y="2274818"/>
              <a:ext cx="462300" cy="5946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" name="Shape 104"/>
            <p:cNvSpPr txBox="1">
              <a:spLocks/>
            </p:cNvSpPr>
            <p:nvPr/>
          </p:nvSpPr>
          <p:spPr>
            <a:xfrm>
              <a:off x="55862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2" name="Shape 105"/>
            <p:cNvSpPr txBox="1">
              <a:spLocks/>
            </p:cNvSpPr>
            <p:nvPr/>
          </p:nvSpPr>
          <p:spPr>
            <a:xfrm>
              <a:off x="6556975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3" name="Shape 106"/>
            <p:cNvSpPr txBox="1">
              <a:spLocks/>
            </p:cNvSpPr>
            <p:nvPr/>
          </p:nvSpPr>
          <p:spPr>
            <a:xfrm>
              <a:off x="7659150" y="2933775"/>
              <a:ext cx="11652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Symbol</a:t>
              </a: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24" name="Shape 107"/>
            <p:cNvSpPr txBox="1">
              <a:spLocks/>
            </p:cNvSpPr>
            <p:nvPr/>
          </p:nvSpPr>
          <p:spPr>
            <a:xfrm>
              <a:off x="5664975" y="3505625"/>
              <a:ext cx="30087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marR="0" lvl="0" indent="-285750" algn="l" rtl="0">
                <a:lnSpc>
                  <a:spcPct val="115000"/>
                </a:lnSpc>
                <a:spcBef>
                  <a:spcPts val="600"/>
                </a:spcBef>
                <a:spcAft>
                  <a:spcPts val="1600"/>
                </a:spcAft>
                <a:buClr>
                  <a:schemeClr val="lt2"/>
                </a:buClr>
                <a:buSzPct val="100000"/>
                <a:buFont typeface="Wingdings" panose="05000000000000000000" pitchFamily="2" charset="2"/>
                <a:buChar char="u"/>
                <a:defRPr sz="1800" b="0" i="0" u="none" strike="noStrike" cap="none" baseline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625475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lt2"/>
                </a:buClr>
                <a:buFont typeface="Arial" panose="020B0604020202020204" pitchFamily="34" charset="0"/>
                <a:buChar char="►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00113" marR="0" lvl="2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lt2"/>
                </a:buClr>
                <a:buFont typeface="Arial" panose="020B0604020202020204" pitchFamily="34" charset="0"/>
                <a:buChar char="●"/>
                <a:defRPr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2"/>
                </a:buClr>
                <a:buNone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marR="0" lvl="0" indent="-28575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ADAD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{ S, a, b } is </a:t>
              </a:r>
              <a:r>
                <a: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n-lt"/>
                  <a:cs typeface="Arial"/>
                  <a:sym typeface="Arial"/>
                </a:rPr>
                <a:t>an alphabet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Mission Grammars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409700"/>
            <a:ext cx="5176683" cy="3384265"/>
          </a:xfrm>
        </p:spPr>
        <p:txBody>
          <a:bodyPr/>
          <a:lstStyle/>
          <a:p>
            <a:r>
              <a:rPr lang="en-US" altLang="zh-TW" b="1" dirty="0" smtClean="0"/>
              <a:t>                          Inhibitions</a:t>
            </a:r>
          </a:p>
          <a:p>
            <a:pPr marL="450000" lvl="1" indent="0">
              <a:buNone/>
            </a:pPr>
            <a:r>
              <a:rPr lang="en-US" altLang="zh-TW" dirty="0" smtClean="0"/>
              <a:t>Available when at least one of the weak prerequisites is completed.</a:t>
            </a:r>
            <a:endParaRPr lang="en-US" altLang="zh-TW" dirty="0"/>
          </a:p>
          <a:p>
            <a:r>
              <a:rPr lang="en-US" altLang="zh-TW" b="1" dirty="0" smtClean="0"/>
              <a:t>                          Strong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all strong prerequisites are completed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                          Weak requirement</a:t>
            </a:r>
          </a:p>
          <a:p>
            <a:pPr marL="450000" lvl="1" indent="0">
              <a:buNone/>
            </a:pPr>
            <a:r>
              <a:rPr lang="en-US" altLang="zh-TW" dirty="0"/>
              <a:t>Available when at least one of the weak prerequisites is completed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Thursday, July 27, 2017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Related </a:t>
            </a:r>
            <a:r>
              <a:rPr lang="en-US" altLang="zh-TW" dirty="0" smtClean="0"/>
              <a:t>Works</a:t>
            </a:r>
            <a:r>
              <a:rPr lang="en-US" altLang="zh-TW" dirty="0"/>
              <a:t> &gt; Mission / Space framework &gt;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Mission </a:t>
            </a:r>
            <a:r>
              <a:rPr lang="en-US" altLang="zh-TW" dirty="0"/>
              <a:t>Grammars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2" name="群組 201"/>
          <p:cNvGrpSpPr/>
          <p:nvPr/>
        </p:nvGrpSpPr>
        <p:grpSpPr>
          <a:xfrm>
            <a:off x="6315709" y="1478963"/>
            <a:ext cx="4669015" cy="2730500"/>
            <a:chOff x="5260457" y="2430571"/>
            <a:chExt cx="6007100" cy="3513029"/>
          </a:xfrm>
        </p:grpSpPr>
        <p:sp>
          <p:nvSpPr>
            <p:cNvPr id="105" name="圓角矩形 104"/>
            <p:cNvSpPr/>
            <p:nvPr/>
          </p:nvSpPr>
          <p:spPr>
            <a:xfrm>
              <a:off x="5260457" y="2430571"/>
              <a:ext cx="6007100" cy="3513029"/>
            </a:xfrm>
            <a:prstGeom prst="roundRect">
              <a:avLst>
                <a:gd name="adj" fmla="val 2387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5664049" y="2820680"/>
              <a:ext cx="5203970" cy="2654059"/>
              <a:chOff x="1864093" y="1763947"/>
              <a:chExt cx="5203970" cy="2654059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1864093" y="3303402"/>
                <a:ext cx="394905" cy="337671"/>
                <a:chOff x="832961" y="2720183"/>
                <a:chExt cx="454490" cy="388620"/>
              </a:xfrm>
            </p:grpSpPr>
            <p:sp>
              <p:nvSpPr>
                <p:cNvPr id="199" name="橢圓 198"/>
                <p:cNvSpPr/>
                <p:nvPr/>
              </p:nvSpPr>
              <p:spPr>
                <a:xfrm>
                  <a:off x="898831" y="2720183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200" name="直線接點 199"/>
                <p:cNvCxnSpPr>
                  <a:stCxn id="199" idx="2"/>
                </p:cNvCxnSpPr>
                <p:nvPr/>
              </p:nvCxnSpPr>
              <p:spPr>
                <a:xfrm flipH="1" flipV="1">
                  <a:off x="832961" y="2848622"/>
                  <a:ext cx="65870" cy="6587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201" name="直線接點 200"/>
                <p:cNvCxnSpPr>
                  <a:stCxn id="199" idx="2"/>
                </p:cNvCxnSpPr>
                <p:nvPr/>
              </p:nvCxnSpPr>
              <p:spPr>
                <a:xfrm flipH="1">
                  <a:off x="832961" y="2914493"/>
                  <a:ext cx="65870" cy="6540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8" name="群組 107"/>
              <p:cNvGrpSpPr/>
              <p:nvPr/>
            </p:nvGrpSpPr>
            <p:grpSpPr>
              <a:xfrm>
                <a:off x="2253363" y="3303402"/>
                <a:ext cx="805857" cy="337671"/>
                <a:chOff x="4959893" y="2709494"/>
                <a:chExt cx="927448" cy="388620"/>
              </a:xfrm>
            </p:grpSpPr>
            <p:sp>
              <p:nvSpPr>
                <p:cNvPr id="193" name="橢圓 192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4" name="直線接點 193"/>
                <p:cNvCxnSpPr>
                  <a:stCxn id="193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5" name="直線接點 194"/>
                <p:cNvCxnSpPr>
                  <a:stCxn id="193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6" name="直線接點 195"/>
                <p:cNvCxnSpPr>
                  <a:stCxn id="199" idx="6"/>
                  <a:endCxn id="193" idx="2"/>
                </p:cNvCxnSpPr>
                <p:nvPr/>
              </p:nvCxnSpPr>
              <p:spPr>
                <a:xfrm>
                  <a:off x="4959893" y="2903804"/>
                  <a:ext cx="53882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7" name="直線接點 196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98" name="直線接點 197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09" name="群組 108"/>
              <p:cNvGrpSpPr/>
              <p:nvPr/>
            </p:nvGrpSpPr>
            <p:grpSpPr>
              <a:xfrm>
                <a:off x="3807627" y="2524430"/>
                <a:ext cx="846172" cy="826938"/>
                <a:chOff x="3069742" y="1823676"/>
                <a:chExt cx="973846" cy="951709"/>
              </a:xfrm>
            </p:grpSpPr>
            <p:sp>
              <p:nvSpPr>
                <p:cNvPr id="190" name="橢圓 189"/>
                <p:cNvSpPr/>
                <p:nvPr/>
              </p:nvSpPr>
              <p:spPr>
                <a:xfrm>
                  <a:off x="3654968" y="182367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91" name="直線接點 190"/>
                <p:cNvCxnSpPr>
                  <a:stCxn id="186" idx="7"/>
                  <a:endCxn id="190" idx="3"/>
                </p:cNvCxnSpPr>
                <p:nvPr/>
              </p:nvCxnSpPr>
              <p:spPr>
                <a:xfrm flipV="1">
                  <a:off x="3069742" y="2155384"/>
                  <a:ext cx="642138" cy="62000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92" name="橢圓 191"/>
                <p:cNvSpPr/>
                <p:nvPr/>
              </p:nvSpPr>
              <p:spPr>
                <a:xfrm>
                  <a:off x="3631261" y="2136271"/>
                  <a:ext cx="94062" cy="9406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3053586" y="3301917"/>
                <a:ext cx="803491" cy="337671"/>
                <a:chOff x="4962616" y="1748617"/>
                <a:chExt cx="924725" cy="388620"/>
              </a:xfrm>
            </p:grpSpPr>
            <p:sp>
              <p:nvSpPr>
                <p:cNvPr id="186" name="橢圓 185"/>
                <p:cNvSpPr/>
                <p:nvPr/>
              </p:nvSpPr>
              <p:spPr>
                <a:xfrm>
                  <a:off x="5498721" y="1748617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7" name="直線接點 186"/>
                <p:cNvCxnSpPr>
                  <a:stCxn id="186" idx="2"/>
                </p:cNvCxnSpPr>
                <p:nvPr/>
              </p:nvCxnSpPr>
              <p:spPr>
                <a:xfrm flipH="1" flipV="1">
                  <a:off x="5432851" y="1872149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8" name="直線接點 187"/>
                <p:cNvCxnSpPr>
                  <a:stCxn id="186" idx="2"/>
                </p:cNvCxnSpPr>
                <p:nvPr/>
              </p:nvCxnSpPr>
              <p:spPr>
                <a:xfrm flipH="1">
                  <a:off x="5432851" y="1942927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9" name="直線接點 188"/>
                <p:cNvCxnSpPr>
                  <a:stCxn id="193" idx="6"/>
                  <a:endCxn id="186" idx="2"/>
                </p:cNvCxnSpPr>
                <p:nvPr/>
              </p:nvCxnSpPr>
              <p:spPr>
                <a:xfrm flipV="1">
                  <a:off x="4962616" y="1942927"/>
                  <a:ext cx="536105" cy="171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1" name="群組 110"/>
              <p:cNvGrpSpPr/>
              <p:nvPr/>
            </p:nvGrpSpPr>
            <p:grpSpPr>
              <a:xfrm>
                <a:off x="3851442" y="3302932"/>
                <a:ext cx="802357" cy="337671"/>
                <a:chOff x="4963922" y="1746236"/>
                <a:chExt cx="923419" cy="388620"/>
              </a:xfrm>
            </p:grpSpPr>
            <p:sp>
              <p:nvSpPr>
                <p:cNvPr id="182" name="橢圓 181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83" name="直線接點 182"/>
                <p:cNvCxnSpPr>
                  <a:stCxn id="182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4" name="直線接點 183"/>
                <p:cNvCxnSpPr>
                  <a:stCxn id="182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5" name="直線接點 184"/>
                <p:cNvCxnSpPr>
                  <a:stCxn id="186" idx="6"/>
                  <a:endCxn id="182" idx="2"/>
                </p:cNvCxnSpPr>
                <p:nvPr/>
              </p:nvCxnSpPr>
              <p:spPr>
                <a:xfrm>
                  <a:off x="4963922" y="1939377"/>
                  <a:ext cx="534799" cy="116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2" name="群組 111"/>
              <p:cNvGrpSpPr/>
              <p:nvPr/>
            </p:nvGrpSpPr>
            <p:grpSpPr>
              <a:xfrm>
                <a:off x="4648164" y="3305681"/>
                <a:ext cx="802357" cy="337671"/>
                <a:chOff x="4963922" y="1743855"/>
                <a:chExt cx="923419" cy="388620"/>
              </a:xfrm>
            </p:grpSpPr>
            <p:sp>
              <p:nvSpPr>
                <p:cNvPr id="178" name="橢圓 177"/>
                <p:cNvSpPr/>
                <p:nvPr/>
              </p:nvSpPr>
              <p:spPr>
                <a:xfrm>
                  <a:off x="5498721" y="1743855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9" name="直線接點 178"/>
                <p:cNvCxnSpPr>
                  <a:stCxn id="178" idx="2"/>
                </p:cNvCxnSpPr>
                <p:nvPr/>
              </p:nvCxnSpPr>
              <p:spPr>
                <a:xfrm flipH="1" flipV="1">
                  <a:off x="5432851" y="1867387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0" name="直線接點 179"/>
                <p:cNvCxnSpPr>
                  <a:stCxn id="178" idx="2"/>
                </p:cNvCxnSpPr>
                <p:nvPr/>
              </p:nvCxnSpPr>
              <p:spPr>
                <a:xfrm flipH="1">
                  <a:off x="5432851" y="1938165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81" name="直線接點 180"/>
                <p:cNvCxnSpPr>
                  <a:stCxn id="182" idx="6"/>
                  <a:endCxn id="178" idx="2"/>
                </p:cNvCxnSpPr>
                <p:nvPr/>
              </p:nvCxnSpPr>
              <p:spPr>
                <a:xfrm>
                  <a:off x="4963922" y="1935002"/>
                  <a:ext cx="534799" cy="316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3" name="群組 112"/>
              <p:cNvGrpSpPr/>
              <p:nvPr/>
            </p:nvGrpSpPr>
            <p:grpSpPr>
              <a:xfrm>
                <a:off x="3004135" y="2523498"/>
                <a:ext cx="848506" cy="829355"/>
                <a:chOff x="2145017" y="1822604"/>
                <a:chExt cx="976532" cy="954491"/>
              </a:xfrm>
            </p:grpSpPr>
            <p:cxnSp>
              <p:nvCxnSpPr>
                <p:cNvPr id="174" name="直線接點 173"/>
                <p:cNvCxnSpPr>
                  <a:stCxn id="193" idx="7"/>
                  <a:endCxn id="175" idx="3"/>
                </p:cNvCxnSpPr>
                <p:nvPr/>
              </p:nvCxnSpPr>
              <p:spPr>
                <a:xfrm flipV="1">
                  <a:off x="2145017" y="2154312"/>
                  <a:ext cx="644824" cy="62278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5" name="橢圓 174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7" name="直線接點 176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14" name="群組 113"/>
              <p:cNvGrpSpPr/>
              <p:nvPr/>
            </p:nvGrpSpPr>
            <p:grpSpPr>
              <a:xfrm>
                <a:off x="3797556" y="1763947"/>
                <a:ext cx="844164" cy="809002"/>
                <a:chOff x="2150015" y="1822604"/>
                <a:chExt cx="971534" cy="931067"/>
              </a:xfrm>
            </p:grpSpPr>
            <p:cxnSp>
              <p:nvCxnSpPr>
                <p:cNvPr id="170" name="直線接點 169"/>
                <p:cNvCxnSpPr>
                  <a:stCxn id="175" idx="7"/>
                  <a:endCxn id="171" idx="3"/>
                </p:cNvCxnSpPr>
                <p:nvPr/>
              </p:nvCxnSpPr>
              <p:spPr>
                <a:xfrm flipV="1">
                  <a:off x="2150015" y="2154312"/>
                  <a:ext cx="639826" cy="59935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71" name="橢圓 170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72" name="直線接點 171"/>
                <p:cNvCxnSpPr/>
                <p:nvPr/>
              </p:nvCxnSpPr>
              <p:spPr>
                <a:xfrm rot="18936648" flipH="1" flipV="1">
                  <a:off x="2710540" y="211294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73" name="直線接點 172"/>
                <p:cNvCxnSpPr/>
                <p:nvPr/>
              </p:nvCxnSpPr>
              <p:spPr>
                <a:xfrm rot="18936648" flipH="1">
                  <a:off x="2757698" y="2164483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直線接點 114"/>
              <p:cNvCxnSpPr/>
              <p:nvPr/>
            </p:nvCxnSpPr>
            <p:spPr>
              <a:xfrm flipH="1" flipV="1">
                <a:off x="4257039" y="2634272"/>
                <a:ext cx="57234" cy="61499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6" name="直線接點 115"/>
              <p:cNvCxnSpPr/>
              <p:nvPr/>
            </p:nvCxnSpPr>
            <p:spPr>
              <a:xfrm flipH="1">
                <a:off x="4257039" y="2695771"/>
                <a:ext cx="57234" cy="55646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cxnSp>
            <p:nvCxnSpPr>
              <p:cNvPr id="117" name="直線接點 116"/>
              <p:cNvCxnSpPr>
                <a:stCxn id="175" idx="6"/>
                <a:endCxn id="190" idx="2"/>
              </p:cNvCxnSpPr>
              <p:nvPr/>
            </p:nvCxnSpPr>
            <p:spPr>
              <a:xfrm>
                <a:off x="3852642" y="2692334"/>
                <a:ext cx="463486" cy="931"/>
              </a:xfrm>
              <a:prstGeom prst="line">
                <a:avLst/>
              </a:prstGeom>
              <a:noFill/>
              <a:ln w="19050" cap="flat" cmpd="sng" algn="ctr">
                <a:solidFill>
                  <a:srgbClr val="212121"/>
                </a:solidFill>
                <a:prstDash val="solid"/>
              </a:ln>
              <a:effectLst/>
            </p:spPr>
          </p:cxnSp>
          <p:grpSp>
            <p:nvGrpSpPr>
              <p:cNvPr id="118" name="群組 117"/>
              <p:cNvGrpSpPr/>
              <p:nvPr/>
            </p:nvGrpSpPr>
            <p:grpSpPr>
              <a:xfrm>
                <a:off x="4648164" y="2521849"/>
                <a:ext cx="805812" cy="337671"/>
                <a:chOff x="4959945" y="1746236"/>
                <a:chExt cx="927396" cy="388620"/>
              </a:xfrm>
            </p:grpSpPr>
            <p:cxnSp>
              <p:nvCxnSpPr>
                <p:cNvPr id="166" name="直線接點 165"/>
                <p:cNvCxnSpPr>
                  <a:stCxn id="169" idx="2"/>
                </p:cNvCxnSpPr>
                <p:nvPr/>
              </p:nvCxnSpPr>
              <p:spPr>
                <a:xfrm flipH="1" flipV="1">
                  <a:off x="5432851" y="186976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7" name="直線接點 166"/>
                <p:cNvCxnSpPr>
                  <a:stCxn id="169" idx="2"/>
                </p:cNvCxnSpPr>
                <p:nvPr/>
              </p:nvCxnSpPr>
              <p:spPr>
                <a:xfrm flipH="1">
                  <a:off x="5432851" y="194054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8" name="直線接點 167"/>
                <p:cNvCxnSpPr>
                  <a:stCxn id="190" idx="6"/>
                  <a:endCxn id="169" idx="2"/>
                </p:cNvCxnSpPr>
                <p:nvPr/>
              </p:nvCxnSpPr>
              <p:spPr>
                <a:xfrm flipV="1">
                  <a:off x="4959945" y="1940546"/>
                  <a:ext cx="538776" cy="297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498721" y="1746236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19" name="群組 118"/>
              <p:cNvGrpSpPr/>
              <p:nvPr/>
            </p:nvGrpSpPr>
            <p:grpSpPr>
              <a:xfrm>
                <a:off x="5448341" y="2521849"/>
                <a:ext cx="825544" cy="337671"/>
                <a:chOff x="5872020" y="2716093"/>
                <a:chExt cx="950105" cy="388620"/>
              </a:xfrm>
            </p:grpSpPr>
            <p:cxnSp>
              <p:nvCxnSpPr>
                <p:cNvPr id="160" name="直線接點 159"/>
                <p:cNvCxnSpPr/>
                <p:nvPr/>
              </p:nvCxnSpPr>
              <p:spPr>
                <a:xfrm flipH="1" flipV="1">
                  <a:off x="6360491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1" name="直線接點 160"/>
                <p:cNvCxnSpPr/>
                <p:nvPr/>
              </p:nvCxnSpPr>
              <p:spPr>
                <a:xfrm flipH="1">
                  <a:off x="6360491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2" name="直線接點 161"/>
                <p:cNvCxnSpPr>
                  <a:stCxn id="169" idx="6"/>
                  <a:endCxn id="165" idx="2"/>
                </p:cNvCxnSpPr>
                <p:nvPr/>
              </p:nvCxnSpPr>
              <p:spPr>
                <a:xfrm>
                  <a:off x="5872020" y="2910403"/>
                  <a:ext cx="56148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直線接點 162"/>
                <p:cNvCxnSpPr/>
                <p:nvPr/>
              </p:nvCxnSpPr>
              <p:spPr>
                <a:xfrm flipH="1" flipV="1">
                  <a:off x="6285658" y="283684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4" name="直線接點 163"/>
                <p:cNvCxnSpPr/>
                <p:nvPr/>
              </p:nvCxnSpPr>
              <p:spPr>
                <a:xfrm flipH="1">
                  <a:off x="6285658" y="2907626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5" name="橢圓 164"/>
                <p:cNvSpPr/>
                <p:nvPr/>
              </p:nvSpPr>
              <p:spPr>
                <a:xfrm>
                  <a:off x="6433505" y="2716093"/>
                  <a:ext cx="388620" cy="388620"/>
                </a:xfrm>
                <a:prstGeom prst="ellipse">
                  <a:avLst/>
                </a:prstGeom>
                <a:solidFill>
                  <a:srgbClr val="ADADAD"/>
                </a:solidFill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20" name="群組 119"/>
              <p:cNvGrpSpPr/>
              <p:nvPr/>
            </p:nvGrpSpPr>
            <p:grpSpPr>
              <a:xfrm>
                <a:off x="3801992" y="3590137"/>
                <a:ext cx="851807" cy="827869"/>
                <a:chOff x="2141218" y="1258443"/>
                <a:chExt cx="980331" cy="952781"/>
              </a:xfrm>
            </p:grpSpPr>
            <p:cxnSp>
              <p:nvCxnSpPr>
                <p:cNvPr id="156" name="直線接點 155"/>
                <p:cNvCxnSpPr>
                  <a:stCxn id="186" idx="5"/>
                  <a:endCxn id="157" idx="1"/>
                </p:cNvCxnSpPr>
                <p:nvPr/>
              </p:nvCxnSpPr>
              <p:spPr>
                <a:xfrm>
                  <a:off x="2141218" y="1258443"/>
                  <a:ext cx="648623" cy="6210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sp>
              <p:nvSpPr>
                <p:cNvPr id="157" name="橢圓 156"/>
                <p:cNvSpPr/>
                <p:nvPr/>
              </p:nvSpPr>
              <p:spPr>
                <a:xfrm>
                  <a:off x="2732929" y="182260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8" name="直線接點 157"/>
                <p:cNvCxnSpPr/>
                <p:nvPr/>
              </p:nvCxnSpPr>
              <p:spPr>
                <a:xfrm rot="18936648" flipH="1" flipV="1">
                  <a:off x="2701400" y="1835318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9" name="直線接點 158"/>
                <p:cNvCxnSpPr/>
                <p:nvPr/>
              </p:nvCxnSpPr>
              <p:spPr>
                <a:xfrm rot="18936648" flipH="1">
                  <a:off x="2747773" y="179296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1" name="群組 120"/>
              <p:cNvGrpSpPr/>
              <p:nvPr/>
            </p:nvGrpSpPr>
            <p:grpSpPr>
              <a:xfrm>
                <a:off x="4648164" y="4080335"/>
                <a:ext cx="807563" cy="337671"/>
                <a:chOff x="4959906" y="2709494"/>
                <a:chExt cx="927435" cy="388620"/>
              </a:xfrm>
            </p:grpSpPr>
            <p:sp>
              <p:nvSpPr>
                <p:cNvPr id="150" name="橢圓 149"/>
                <p:cNvSpPr/>
                <p:nvPr/>
              </p:nvSpPr>
              <p:spPr>
                <a:xfrm>
                  <a:off x="5498721" y="2709494"/>
                  <a:ext cx="388620" cy="38862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151" name="直線接點 150"/>
                <p:cNvCxnSpPr>
                  <a:stCxn id="150" idx="2"/>
                </p:cNvCxnSpPr>
                <p:nvPr/>
              </p:nvCxnSpPr>
              <p:spPr>
                <a:xfrm flipH="1" flipV="1">
                  <a:off x="5432851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2" name="直線接點 151"/>
                <p:cNvCxnSpPr>
                  <a:stCxn id="150" idx="2"/>
                </p:cNvCxnSpPr>
                <p:nvPr/>
              </p:nvCxnSpPr>
              <p:spPr>
                <a:xfrm flipH="1">
                  <a:off x="5432851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3" name="直線接點 152"/>
                <p:cNvCxnSpPr>
                  <a:stCxn id="157" idx="6"/>
                  <a:endCxn id="150" idx="2"/>
                </p:cNvCxnSpPr>
                <p:nvPr/>
              </p:nvCxnSpPr>
              <p:spPr>
                <a:xfrm>
                  <a:off x="4959906" y="2903804"/>
                  <a:ext cx="53881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4" name="直線接點 153"/>
                <p:cNvCxnSpPr/>
                <p:nvPr/>
              </p:nvCxnSpPr>
              <p:spPr>
                <a:xfrm flipH="1" flipV="1">
                  <a:off x="5358018" y="2833026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  <p:cxnSp>
              <p:nvCxnSpPr>
                <p:cNvPr id="155" name="直線接點 154"/>
                <p:cNvCxnSpPr/>
                <p:nvPr/>
              </p:nvCxnSpPr>
              <p:spPr>
                <a:xfrm flipH="1">
                  <a:off x="5358018" y="2903804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/>
                  </a:solidFill>
                  <a:prstDash val="solid"/>
                </a:ln>
                <a:effectLst/>
              </p:spPr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6218800" y="2810069"/>
                <a:ext cx="849263" cy="827450"/>
                <a:chOff x="5844722" y="2593402"/>
                <a:chExt cx="977403" cy="952299"/>
              </a:xfrm>
            </p:grpSpPr>
            <p:grpSp>
              <p:nvGrpSpPr>
                <p:cNvPr id="139" name="群組 138"/>
                <p:cNvGrpSpPr/>
                <p:nvPr/>
              </p:nvGrpSpPr>
              <p:grpSpPr>
                <a:xfrm>
                  <a:off x="5877456" y="3157081"/>
                  <a:ext cx="944669" cy="388620"/>
                  <a:chOff x="5877456" y="2716093"/>
                  <a:chExt cx="944669" cy="388620"/>
                </a:xfrm>
              </p:grpSpPr>
              <p:cxnSp>
                <p:nvCxnSpPr>
                  <p:cNvPr id="143" name="直線接點 142"/>
                  <p:cNvCxnSpPr/>
                  <p:nvPr/>
                </p:nvCxnSpPr>
                <p:spPr>
                  <a:xfrm flipH="1" flipV="1">
                    <a:off x="6360491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直線接點 143"/>
                  <p:cNvCxnSpPr/>
                  <p:nvPr/>
                </p:nvCxnSpPr>
                <p:spPr>
                  <a:xfrm flipH="1">
                    <a:off x="6360491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直線接點 144"/>
                  <p:cNvCxnSpPr>
                    <a:stCxn id="138" idx="6"/>
                    <a:endCxn id="148" idx="2"/>
                  </p:cNvCxnSpPr>
                  <p:nvPr/>
                </p:nvCxnSpPr>
                <p:spPr>
                  <a:xfrm flipV="1">
                    <a:off x="5877456" y="2910403"/>
                    <a:ext cx="556049" cy="504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直線接點 145"/>
                  <p:cNvCxnSpPr/>
                  <p:nvPr/>
                </p:nvCxnSpPr>
                <p:spPr>
                  <a:xfrm flipH="1" flipV="1">
                    <a:off x="6285658" y="283684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直線接點 146"/>
                  <p:cNvCxnSpPr/>
                  <p:nvPr/>
                </p:nvCxnSpPr>
                <p:spPr>
                  <a:xfrm flipH="1">
                    <a:off x="6285658" y="290762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148" name="橢圓 147"/>
                  <p:cNvSpPr/>
                  <p:nvPr/>
                </p:nvSpPr>
                <p:spPr>
                  <a:xfrm>
                    <a:off x="6433505" y="2716093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9" name="橢圓 148"/>
                  <p:cNvSpPr/>
                  <p:nvPr/>
                </p:nvSpPr>
                <p:spPr>
                  <a:xfrm>
                    <a:off x="6467271" y="2749858"/>
                    <a:ext cx="321087" cy="321087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40" name="直線接點 139"/>
                <p:cNvCxnSpPr>
                  <a:stCxn id="165" idx="5"/>
                  <a:endCxn id="148" idx="1"/>
                </p:cNvCxnSpPr>
                <p:nvPr/>
              </p:nvCxnSpPr>
              <p:spPr>
                <a:xfrm>
                  <a:off x="5844722" y="2593402"/>
                  <a:ext cx="645695" cy="6205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1" name="直線接點 140"/>
                <p:cNvCxnSpPr/>
                <p:nvPr/>
              </p:nvCxnSpPr>
              <p:spPr>
                <a:xfrm flipH="1" flipV="1">
                  <a:off x="6392466" y="3206864"/>
                  <a:ext cx="96582" cy="45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2" name="直線接點 141"/>
                <p:cNvCxnSpPr/>
                <p:nvPr/>
              </p:nvCxnSpPr>
              <p:spPr>
                <a:xfrm flipH="1">
                  <a:off x="6485994" y="3119852"/>
                  <a:ext cx="2272" cy="918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grpSp>
            <p:nvGrpSpPr>
              <p:cNvPr id="123" name="群組 122"/>
              <p:cNvGrpSpPr/>
              <p:nvPr/>
            </p:nvGrpSpPr>
            <p:grpSpPr>
              <a:xfrm>
                <a:off x="5400536" y="3304228"/>
                <a:ext cx="846706" cy="825558"/>
                <a:chOff x="4902996" y="3162121"/>
                <a:chExt cx="974460" cy="950121"/>
              </a:xfrm>
            </p:grpSpPr>
            <p:grpSp>
              <p:nvGrpSpPr>
                <p:cNvPr id="129" name="群組 128"/>
                <p:cNvGrpSpPr/>
                <p:nvPr/>
              </p:nvGrpSpPr>
              <p:grpSpPr>
                <a:xfrm>
                  <a:off x="4954037" y="3162121"/>
                  <a:ext cx="923419" cy="388620"/>
                  <a:chOff x="4963922" y="1746236"/>
                  <a:chExt cx="923419" cy="388620"/>
                </a:xfrm>
              </p:grpSpPr>
              <p:cxnSp>
                <p:nvCxnSpPr>
                  <p:cNvPr id="135" name="直線接點 134"/>
                  <p:cNvCxnSpPr>
                    <a:stCxn id="138" idx="2"/>
                  </p:cNvCxnSpPr>
                  <p:nvPr/>
                </p:nvCxnSpPr>
                <p:spPr>
                  <a:xfrm flipH="1" flipV="1">
                    <a:off x="5432851" y="1869768"/>
                    <a:ext cx="65870" cy="7077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直線接點 135"/>
                  <p:cNvCxnSpPr>
                    <a:stCxn id="138" idx="2"/>
                  </p:cNvCxnSpPr>
                  <p:nvPr/>
                </p:nvCxnSpPr>
                <p:spPr>
                  <a:xfrm flipH="1">
                    <a:off x="5432851" y="1940546"/>
                    <a:ext cx="65870" cy="6404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直線接點 136"/>
                  <p:cNvCxnSpPr>
                    <a:stCxn id="178" idx="6"/>
                    <a:endCxn id="138" idx="2"/>
                  </p:cNvCxnSpPr>
                  <p:nvPr/>
                </p:nvCxnSpPr>
                <p:spPr>
                  <a:xfrm flipV="1">
                    <a:off x="4963922" y="1940546"/>
                    <a:ext cx="534799" cy="167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12121"/>
                    </a:solidFill>
                    <a:prstDash val="solid"/>
                  </a:ln>
                  <a:effectLst/>
                </p:spPr>
              </p:cxnSp>
              <p:sp>
                <p:nvSpPr>
                  <p:cNvPr id="138" name="橢圓 137"/>
                  <p:cNvSpPr/>
                  <p:nvPr/>
                </p:nvSpPr>
                <p:spPr>
                  <a:xfrm>
                    <a:off x="5498721" y="1746236"/>
                    <a:ext cx="388620" cy="388620"/>
                  </a:xfrm>
                  <a:prstGeom prst="ellipse">
                    <a:avLst/>
                  </a:prstGeom>
                  <a:solidFill>
                    <a:srgbClr val="ADADAD"/>
                  </a:solidFill>
                  <a:ln w="19050" cap="flat" cmpd="sng" algn="ctr">
                    <a:solidFill>
                      <a:srgbClr val="212121">
                        <a:lumMod val="75000"/>
                        <a:lumOff val="25000"/>
                      </a:srgbClr>
                    </a:solidFill>
                    <a:prstDash val="solid"/>
                  </a:ln>
                  <a:effectLst/>
                </p:spPr>
                <p:txBody>
                  <a:bodyPr tIns="21600" rIns="90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新細明體" panose="02020500000000000000" pitchFamily="18" charset="-120"/>
                      <a:cs typeface="+mn-cs"/>
                      <a:sym typeface="Arial"/>
                    </a:endParaRPr>
                  </a:p>
                </p:txBody>
              </p:sp>
            </p:grpSp>
            <p:cxnSp>
              <p:nvCxnSpPr>
                <p:cNvPr id="130" name="直線接點 129"/>
                <p:cNvCxnSpPr>
                  <a:stCxn id="150" idx="7"/>
                  <a:endCxn id="138" idx="3"/>
                </p:cNvCxnSpPr>
                <p:nvPr/>
              </p:nvCxnSpPr>
              <p:spPr>
                <a:xfrm flipV="1">
                  <a:off x="4902996" y="3493829"/>
                  <a:ext cx="642752" cy="61841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線接點 130"/>
                <p:cNvCxnSpPr/>
                <p:nvPr/>
              </p:nvCxnSpPr>
              <p:spPr>
                <a:xfrm rot="18936648" flipH="1" flipV="1">
                  <a:off x="5462727" y="3459132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2" name="直線接點 131"/>
                <p:cNvCxnSpPr/>
                <p:nvPr/>
              </p:nvCxnSpPr>
              <p:spPr>
                <a:xfrm rot="18936648" flipH="1">
                  <a:off x="5509885" y="3510669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3" name="直線接點 132"/>
                <p:cNvCxnSpPr/>
                <p:nvPr/>
              </p:nvCxnSpPr>
              <p:spPr>
                <a:xfrm rot="18936648" flipH="1" flipV="1">
                  <a:off x="5411418" y="3511613"/>
                  <a:ext cx="65870" cy="70778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4" name="直線接點 133"/>
                <p:cNvCxnSpPr/>
                <p:nvPr/>
              </p:nvCxnSpPr>
              <p:spPr>
                <a:xfrm rot="18936648" flipH="1">
                  <a:off x="5458576" y="3563150"/>
                  <a:ext cx="65870" cy="6404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212121">
                      <a:lumMod val="75000"/>
                      <a:lumOff val="25000"/>
                    </a:srgbClr>
                  </a:solidFill>
                  <a:prstDash val="solid"/>
                </a:ln>
                <a:effectLst/>
              </p:spPr>
            </p:cxnSp>
          </p:grpSp>
          <p:pic>
            <p:nvPicPr>
              <p:cNvPr id="124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184" y="3370564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06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7865" y="337486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7804" y="4160137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「check icon」的圖片搜尋結果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44" y="3388848"/>
                <a:ext cx="204997" cy="20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群組 212"/>
          <p:cNvGrpSpPr/>
          <p:nvPr/>
        </p:nvGrpSpPr>
        <p:grpSpPr>
          <a:xfrm>
            <a:off x="1461080" y="1478963"/>
            <a:ext cx="1134040" cy="322111"/>
            <a:chOff x="3918464" y="3459964"/>
            <a:chExt cx="2070203" cy="588017"/>
          </a:xfrm>
        </p:grpSpPr>
        <p:sp>
          <p:nvSpPr>
            <p:cNvPr id="214" name="圓角矩形 213"/>
            <p:cNvSpPr/>
            <p:nvPr/>
          </p:nvSpPr>
          <p:spPr>
            <a:xfrm>
              <a:off x="3918464" y="3459964"/>
              <a:ext cx="2070203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5" name="橢圓 214"/>
            <p:cNvSpPr/>
            <p:nvPr/>
          </p:nvSpPr>
          <p:spPr>
            <a:xfrm>
              <a:off x="4098768" y="355966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17" name="橢圓 216"/>
            <p:cNvSpPr/>
            <p:nvPr/>
          </p:nvSpPr>
          <p:spPr>
            <a:xfrm>
              <a:off x="5430141" y="355473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18" name="直線接點 217"/>
            <p:cNvCxnSpPr>
              <a:endCxn id="217" idx="2"/>
            </p:cNvCxnSpPr>
            <p:nvPr/>
          </p:nvCxnSpPr>
          <p:spPr>
            <a:xfrm>
              <a:off x="4487388" y="374904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sp>
          <p:nvSpPr>
            <p:cNvPr id="219" name="橢圓 218"/>
            <p:cNvSpPr/>
            <p:nvPr/>
          </p:nvSpPr>
          <p:spPr>
            <a:xfrm>
              <a:off x="5328250" y="3702015"/>
              <a:ext cx="94062" cy="9406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238" name="群組 237"/>
          <p:cNvGrpSpPr/>
          <p:nvPr/>
        </p:nvGrpSpPr>
        <p:grpSpPr>
          <a:xfrm>
            <a:off x="1461080" y="3718358"/>
            <a:ext cx="1132524" cy="322111"/>
            <a:chOff x="3918464" y="1521924"/>
            <a:chExt cx="2067435" cy="588017"/>
          </a:xfrm>
        </p:grpSpPr>
        <p:sp>
          <p:nvSpPr>
            <p:cNvPr id="239" name="圓角矩形 238"/>
            <p:cNvSpPr/>
            <p:nvPr/>
          </p:nvSpPr>
          <p:spPr>
            <a:xfrm>
              <a:off x="3918464" y="1521924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0" name="橢圓 239"/>
            <p:cNvSpPr/>
            <p:nvPr/>
          </p:nvSpPr>
          <p:spPr>
            <a:xfrm>
              <a:off x="4098768" y="1621623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2" name="橢圓 241"/>
            <p:cNvSpPr/>
            <p:nvPr/>
          </p:nvSpPr>
          <p:spPr>
            <a:xfrm>
              <a:off x="5430141" y="1616696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43" name="直線接點 242"/>
            <p:cNvCxnSpPr>
              <a:stCxn id="242" idx="2"/>
            </p:cNvCxnSpPr>
            <p:nvPr/>
          </p:nvCxnSpPr>
          <p:spPr>
            <a:xfrm flipH="1" flipV="1">
              <a:off x="5364271" y="1740228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4" name="直線接點 243"/>
            <p:cNvCxnSpPr>
              <a:stCxn id="242" idx="2"/>
            </p:cNvCxnSpPr>
            <p:nvPr/>
          </p:nvCxnSpPr>
          <p:spPr>
            <a:xfrm flipH="1">
              <a:off x="5364271" y="1811006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45" name="直線接點 244"/>
            <p:cNvCxnSpPr>
              <a:endCxn id="242" idx="2"/>
            </p:cNvCxnSpPr>
            <p:nvPr/>
          </p:nvCxnSpPr>
          <p:spPr>
            <a:xfrm>
              <a:off x="4487388" y="1811006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grpSp>
        <p:nvGrpSpPr>
          <p:cNvPr id="246" name="群組 245"/>
          <p:cNvGrpSpPr/>
          <p:nvPr/>
        </p:nvGrpSpPr>
        <p:grpSpPr>
          <a:xfrm>
            <a:off x="1461080" y="2609037"/>
            <a:ext cx="1132524" cy="322111"/>
            <a:chOff x="3918464" y="2485182"/>
            <a:chExt cx="2067435" cy="588017"/>
          </a:xfrm>
        </p:grpSpPr>
        <p:sp>
          <p:nvSpPr>
            <p:cNvPr id="247" name="圓角矩形 246"/>
            <p:cNvSpPr/>
            <p:nvPr/>
          </p:nvSpPr>
          <p:spPr>
            <a:xfrm>
              <a:off x="3918464" y="2485182"/>
              <a:ext cx="2067435" cy="588017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48" name="橢圓 247"/>
            <p:cNvSpPr/>
            <p:nvPr/>
          </p:nvSpPr>
          <p:spPr>
            <a:xfrm>
              <a:off x="4098768" y="2584881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250" name="橢圓 249"/>
            <p:cNvSpPr/>
            <p:nvPr/>
          </p:nvSpPr>
          <p:spPr>
            <a:xfrm>
              <a:off x="5430141" y="2579954"/>
              <a:ext cx="388620" cy="38862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212121"/>
              </a:solidFill>
              <a:prstDash val="solid"/>
            </a:ln>
            <a:effectLst/>
          </p:spPr>
          <p:txBody>
            <a:bodyPr tIns="21600" rIns="90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251" name="直線接點 250"/>
            <p:cNvCxnSpPr>
              <a:stCxn id="250" idx="2"/>
            </p:cNvCxnSpPr>
            <p:nvPr/>
          </p:nvCxnSpPr>
          <p:spPr>
            <a:xfrm flipH="1" flipV="1">
              <a:off x="5364271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2" name="直線接點 251"/>
            <p:cNvCxnSpPr>
              <a:stCxn id="250" idx="2"/>
            </p:cNvCxnSpPr>
            <p:nvPr/>
          </p:nvCxnSpPr>
          <p:spPr>
            <a:xfrm flipH="1">
              <a:off x="5364271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3" name="直線接點 252"/>
            <p:cNvCxnSpPr>
              <a:endCxn id="250" idx="2"/>
            </p:cNvCxnSpPr>
            <p:nvPr/>
          </p:nvCxnSpPr>
          <p:spPr>
            <a:xfrm>
              <a:off x="4487388" y="2774264"/>
              <a:ext cx="942753" cy="0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4" name="直線接點 253"/>
            <p:cNvCxnSpPr/>
            <p:nvPr/>
          </p:nvCxnSpPr>
          <p:spPr>
            <a:xfrm flipH="1" flipV="1">
              <a:off x="5289438" y="2703486"/>
              <a:ext cx="65870" cy="70778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  <p:cxnSp>
          <p:nvCxnSpPr>
            <p:cNvPr id="255" name="直線接點 254"/>
            <p:cNvCxnSpPr/>
            <p:nvPr/>
          </p:nvCxnSpPr>
          <p:spPr>
            <a:xfrm flipH="1">
              <a:off x="5289438" y="2774264"/>
              <a:ext cx="65870" cy="64042"/>
            </a:xfrm>
            <a:prstGeom prst="line">
              <a:avLst/>
            </a:prstGeom>
            <a:noFill/>
            <a:ln w="19050" cap="flat" cmpd="sng" algn="ctr">
              <a:solidFill>
                <a:srgbClr val="212121"/>
              </a:solidFill>
              <a:prstDash val="solid"/>
            </a:ln>
            <a:effectLst/>
          </p:spPr>
        </p:cxnSp>
      </p:grpSp>
      <p:cxnSp>
        <p:nvCxnSpPr>
          <p:cNvPr id="256" name="直線接點 255"/>
          <p:cNvCxnSpPr/>
          <p:nvPr/>
        </p:nvCxnSpPr>
        <p:spPr>
          <a:xfrm flipV="1">
            <a:off x="765110" y="4870015"/>
            <a:ext cx="10636898" cy="10032"/>
          </a:xfrm>
          <a:prstGeom prst="line">
            <a:avLst/>
          </a:prstGeom>
          <a:ln w="1270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內容版面配置區 2"/>
          <p:cNvSpPr txBox="1">
            <a:spLocks/>
          </p:cNvSpPr>
          <p:nvPr/>
        </p:nvSpPr>
        <p:spPr>
          <a:xfrm>
            <a:off x="913795" y="5015466"/>
            <a:ext cx="10353762" cy="10680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Mission graphs represent the players’ progress towards a goal not by tracking their physical location, but by tracking the tasks they must perform to finish a level.</a:t>
            </a:r>
          </a:p>
          <a:p>
            <a:r>
              <a:rPr lang="en-US" altLang="zh-TW" b="1" dirty="0"/>
              <a:t>A mission graph is a directed graph that represents a sort of to-do list with each node representing a task that might or must be executed by the players.</a:t>
            </a:r>
          </a:p>
        </p:txBody>
      </p:sp>
      <p:sp>
        <p:nvSpPr>
          <p:cNvPr id="382" name="內容版面配置區 2"/>
          <p:cNvSpPr txBox="1">
            <a:spLocks/>
          </p:cNvSpPr>
          <p:nvPr/>
        </p:nvSpPr>
        <p:spPr>
          <a:xfrm>
            <a:off x="6315709" y="4287044"/>
            <a:ext cx="4669016" cy="395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altLang="zh-TW" b="1" i="1" dirty="0" smtClean="0"/>
              <a:t>Example of mission graph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val="3517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3025</TotalTime>
  <Words>2684</Words>
  <Application>Microsoft Office PowerPoint</Application>
  <PresentationFormat>寬螢幕</PresentationFormat>
  <Paragraphs>767</Paragraphs>
  <Slides>67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7" baseType="lpstr">
      <vt:lpstr>Calisto MT</vt:lpstr>
      <vt:lpstr>微軟正黑體</vt:lpstr>
      <vt:lpstr>新細明體</vt:lpstr>
      <vt:lpstr>Arial</vt:lpstr>
      <vt:lpstr>Calibri</vt:lpstr>
      <vt:lpstr>Cambria Math</vt:lpstr>
      <vt:lpstr>Trebuchet MS</vt:lpstr>
      <vt:lpstr>Wingdings</vt:lpstr>
      <vt:lpstr>Wingdings 2</vt:lpstr>
      <vt:lpstr>石板</vt:lpstr>
      <vt:lpstr>以遊玩特徵為導向的 程序化內容生成方法 Game Design Goal Oriented Approach for  Procedural Content Generation</vt:lpstr>
      <vt:lpstr>Agenda</vt:lpstr>
      <vt:lpstr>Introduction</vt:lpstr>
      <vt:lpstr>Motivation</vt:lpstr>
      <vt:lpstr>Research Goals</vt:lpstr>
      <vt:lpstr>Related Works</vt:lpstr>
      <vt:lpstr>Mission / Space framework</vt:lpstr>
      <vt:lpstr>Transformational Grammars</vt:lpstr>
      <vt:lpstr>Mission Grammars</vt:lpstr>
      <vt:lpstr>Space Grammars</vt:lpstr>
      <vt:lpstr>Mission Graph Convert into Space Graph</vt:lpstr>
      <vt:lpstr>Map Sketches &amp; Evolution of Segments</vt:lpstr>
      <vt:lpstr>Map Sketches</vt:lpstr>
      <vt:lpstr>Map Sketch Evolution</vt:lpstr>
      <vt:lpstr>Dungeon Segments</vt:lpstr>
      <vt:lpstr>Dungeon Segment Evolution</vt:lpstr>
      <vt:lpstr>Constrained Novelty Search</vt:lpstr>
      <vt:lpstr>Proposed Methodologies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DEMO</vt:lpstr>
      <vt:lpstr>Mission Grammars</vt:lpstr>
      <vt:lpstr>Introduction of Mission Alphabet</vt:lpstr>
      <vt:lpstr>Introduction of Mission Rules</vt:lpstr>
      <vt:lpstr>Introduction of Mission Graph</vt:lpstr>
      <vt:lpstr>Usage flow</vt:lpstr>
      <vt:lpstr>Usage flow</vt:lpstr>
      <vt:lpstr>Usage flow</vt:lpstr>
      <vt:lpstr>Room Definitions and Instruction</vt:lpstr>
      <vt:lpstr>Voxel-based units in Editor</vt:lpstr>
      <vt:lpstr>Decorations in Editor</vt:lpstr>
      <vt:lpstr>Connections in Editor</vt:lpstr>
      <vt:lpstr>Instruction of Rewrite System II</vt:lpstr>
      <vt:lpstr>Replacement of Rewrite System II</vt:lpstr>
      <vt:lpstr>Collision issue</vt:lpstr>
      <vt:lpstr>Usage flow</vt:lpstr>
      <vt:lpstr>Usage flow</vt:lpstr>
      <vt:lpstr>Usage flow</vt:lpstr>
      <vt:lpstr>Usage flow</vt:lpstr>
      <vt:lpstr>Genetic Algorithm in Segments Evolution</vt:lpstr>
      <vt:lpstr>Gene</vt:lpstr>
      <vt:lpstr>Crossover</vt:lpstr>
      <vt:lpstr>Mutation</vt:lpstr>
      <vt:lpstr>Nine fitness functions – 1st Neglected</vt:lpstr>
      <vt:lpstr>Nine fitness functions – 2nd Block</vt:lpstr>
      <vt:lpstr>Nine fitness functions – 3rd Intercept</vt:lpstr>
      <vt:lpstr>Nine fitness functions – 4th Patrol</vt:lpstr>
      <vt:lpstr>Nine fitness functions – 5th Guard</vt:lpstr>
      <vt:lpstr>Nine fitness functions – 6th Dominated</vt:lpstr>
      <vt:lpstr>Nine fitness functions – 7th Support</vt:lpstr>
      <vt:lpstr>Nine fitness functions – 8th Cover</vt:lpstr>
      <vt:lpstr>Nine fitness functions – 9th Trap</vt:lpstr>
      <vt:lpstr>Normalize the fitness scores</vt:lpstr>
      <vt:lpstr>Usage flow</vt:lpstr>
      <vt:lpstr>Usage flow</vt:lpstr>
      <vt:lpstr>Experimental Results</vt:lpstr>
      <vt:lpstr>PowerPoint 簡報</vt:lpstr>
      <vt:lpstr>Conclusions and Contributions</vt:lpstr>
      <vt:lpstr>Conclusions</vt:lpstr>
      <vt:lpstr>Contributions</vt:lpstr>
      <vt:lpstr>Future Work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224</cp:revision>
  <dcterms:created xsi:type="dcterms:W3CDTF">2017-06-15T05:52:41Z</dcterms:created>
  <dcterms:modified xsi:type="dcterms:W3CDTF">2017-06-19T19:36:36Z</dcterms:modified>
</cp:coreProperties>
</file>